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64" r:id="rId5"/>
    <p:sldId id="265" r:id="rId6"/>
    <p:sldId id="266" r:id="rId7"/>
    <p:sldId id="267" r:id="rId8"/>
    <p:sldId id="258" r:id="rId9"/>
    <p:sldId id="259" r:id="rId10"/>
    <p:sldId id="260" r:id="rId11"/>
    <p:sldId id="261" r:id="rId12"/>
    <p:sldId id="262"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00AD3EDD-AEF5-44C7-8482-6471B88E0BF0}" type="datetimeFigureOut">
              <a:rPr lang="en-SG" smtClean="0"/>
              <a:t>28/4/2024</a:t>
            </a:fld>
            <a:endParaRPr lang="en-SG"/>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SG"/>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04278286-4F5B-4F35-8BAC-C5E68C89AE47}" type="slidenum">
              <a:rPr lang="en-SG" smtClean="0"/>
              <a:t>‹#›</a:t>
            </a:fld>
            <a:endParaRPr lang="en-SG"/>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6997490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AD3EDD-AEF5-44C7-8482-6471B88E0BF0}" type="datetimeFigureOut">
              <a:rPr lang="en-SG" smtClean="0"/>
              <a:t>28/4/2024</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04278286-4F5B-4F35-8BAC-C5E68C89AE47}" type="slidenum">
              <a:rPr lang="en-SG" smtClean="0"/>
              <a:t>‹#›</a:t>
            </a:fld>
            <a:endParaRPr lang="en-SG"/>
          </a:p>
        </p:txBody>
      </p:sp>
    </p:spTree>
    <p:extLst>
      <p:ext uri="{BB962C8B-B14F-4D97-AF65-F5344CB8AC3E}">
        <p14:creationId xmlns:p14="http://schemas.microsoft.com/office/powerpoint/2010/main" val="60295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AD3EDD-AEF5-44C7-8482-6471B88E0BF0}" type="datetimeFigureOut">
              <a:rPr lang="en-SG" smtClean="0"/>
              <a:t>28/4/2024</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04278286-4F5B-4F35-8BAC-C5E68C89AE47}" type="slidenum">
              <a:rPr lang="en-SG" smtClean="0"/>
              <a:t>‹#›</a:t>
            </a:fld>
            <a:endParaRPr lang="en-SG"/>
          </a:p>
        </p:txBody>
      </p:sp>
    </p:spTree>
    <p:extLst>
      <p:ext uri="{BB962C8B-B14F-4D97-AF65-F5344CB8AC3E}">
        <p14:creationId xmlns:p14="http://schemas.microsoft.com/office/powerpoint/2010/main" val="2274642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AD3EDD-AEF5-44C7-8482-6471B88E0BF0}" type="datetimeFigureOut">
              <a:rPr lang="en-SG" smtClean="0"/>
              <a:t>28/4/2024</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04278286-4F5B-4F35-8BAC-C5E68C89AE47}" type="slidenum">
              <a:rPr lang="en-SG" smtClean="0"/>
              <a:t>‹#›</a:t>
            </a:fld>
            <a:endParaRPr lang="en-SG"/>
          </a:p>
        </p:txBody>
      </p:sp>
    </p:spTree>
    <p:extLst>
      <p:ext uri="{BB962C8B-B14F-4D97-AF65-F5344CB8AC3E}">
        <p14:creationId xmlns:p14="http://schemas.microsoft.com/office/powerpoint/2010/main" val="2612236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AD3EDD-AEF5-44C7-8482-6471B88E0BF0}" type="datetimeFigureOut">
              <a:rPr lang="en-SG" smtClean="0"/>
              <a:t>28/4/2024</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04278286-4F5B-4F35-8BAC-C5E68C89AE47}" type="slidenum">
              <a:rPr lang="en-SG" smtClean="0"/>
              <a:t>‹#›</a:t>
            </a:fld>
            <a:endParaRPr lang="en-SG"/>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0487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0AD3EDD-AEF5-44C7-8482-6471B88E0BF0}" type="datetimeFigureOut">
              <a:rPr lang="en-SG" smtClean="0"/>
              <a:t>28/4/2024</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04278286-4F5B-4F35-8BAC-C5E68C89AE47}" type="slidenum">
              <a:rPr lang="en-SG" smtClean="0"/>
              <a:t>‹#›</a:t>
            </a:fld>
            <a:endParaRPr lang="en-SG"/>
          </a:p>
        </p:txBody>
      </p:sp>
    </p:spTree>
    <p:extLst>
      <p:ext uri="{BB962C8B-B14F-4D97-AF65-F5344CB8AC3E}">
        <p14:creationId xmlns:p14="http://schemas.microsoft.com/office/powerpoint/2010/main" val="656511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0AD3EDD-AEF5-44C7-8482-6471B88E0BF0}" type="datetimeFigureOut">
              <a:rPr lang="en-SG" smtClean="0"/>
              <a:t>28/4/2024</a:t>
            </a:fld>
            <a:endParaRPr lang="en-SG"/>
          </a:p>
        </p:txBody>
      </p:sp>
      <p:sp>
        <p:nvSpPr>
          <p:cNvPr id="8" name="Footer Placeholder 7"/>
          <p:cNvSpPr>
            <a:spLocks noGrp="1"/>
          </p:cNvSpPr>
          <p:nvPr>
            <p:ph type="ftr" sz="quarter" idx="11"/>
          </p:nvPr>
        </p:nvSpPr>
        <p:spPr/>
        <p:txBody>
          <a:bodyPr/>
          <a:lstStyle/>
          <a:p>
            <a:endParaRPr lang="en-SG"/>
          </a:p>
        </p:txBody>
      </p:sp>
      <p:sp>
        <p:nvSpPr>
          <p:cNvPr id="9" name="Slide Number Placeholder 8"/>
          <p:cNvSpPr>
            <a:spLocks noGrp="1"/>
          </p:cNvSpPr>
          <p:nvPr>
            <p:ph type="sldNum" sz="quarter" idx="12"/>
          </p:nvPr>
        </p:nvSpPr>
        <p:spPr/>
        <p:txBody>
          <a:bodyPr/>
          <a:lstStyle/>
          <a:p>
            <a:fld id="{04278286-4F5B-4F35-8BAC-C5E68C89AE47}" type="slidenum">
              <a:rPr lang="en-SG" smtClean="0"/>
              <a:t>‹#›</a:t>
            </a:fld>
            <a:endParaRPr lang="en-SG"/>
          </a:p>
        </p:txBody>
      </p:sp>
    </p:spTree>
    <p:extLst>
      <p:ext uri="{BB962C8B-B14F-4D97-AF65-F5344CB8AC3E}">
        <p14:creationId xmlns:p14="http://schemas.microsoft.com/office/powerpoint/2010/main" val="3988738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0AD3EDD-AEF5-44C7-8482-6471B88E0BF0}" type="datetimeFigureOut">
              <a:rPr lang="en-SG" smtClean="0"/>
              <a:t>28/4/2024</a:t>
            </a:fld>
            <a:endParaRPr lang="en-SG"/>
          </a:p>
        </p:txBody>
      </p:sp>
      <p:sp>
        <p:nvSpPr>
          <p:cNvPr id="4" name="Footer Placeholder 3"/>
          <p:cNvSpPr>
            <a:spLocks noGrp="1"/>
          </p:cNvSpPr>
          <p:nvPr>
            <p:ph type="ftr" sz="quarter" idx="11"/>
          </p:nvPr>
        </p:nvSpPr>
        <p:spPr/>
        <p:txBody>
          <a:bodyPr/>
          <a:lstStyle/>
          <a:p>
            <a:endParaRPr lang="en-SG"/>
          </a:p>
        </p:txBody>
      </p:sp>
      <p:sp>
        <p:nvSpPr>
          <p:cNvPr id="5" name="Slide Number Placeholder 4"/>
          <p:cNvSpPr>
            <a:spLocks noGrp="1"/>
          </p:cNvSpPr>
          <p:nvPr>
            <p:ph type="sldNum" sz="quarter" idx="12"/>
          </p:nvPr>
        </p:nvSpPr>
        <p:spPr/>
        <p:txBody>
          <a:bodyPr/>
          <a:lstStyle/>
          <a:p>
            <a:fld id="{04278286-4F5B-4F35-8BAC-C5E68C89AE47}" type="slidenum">
              <a:rPr lang="en-SG" smtClean="0"/>
              <a:t>‹#›</a:t>
            </a:fld>
            <a:endParaRPr lang="en-SG"/>
          </a:p>
        </p:txBody>
      </p:sp>
    </p:spTree>
    <p:extLst>
      <p:ext uri="{BB962C8B-B14F-4D97-AF65-F5344CB8AC3E}">
        <p14:creationId xmlns:p14="http://schemas.microsoft.com/office/powerpoint/2010/main" val="3956264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AD3EDD-AEF5-44C7-8482-6471B88E0BF0}" type="datetimeFigureOut">
              <a:rPr lang="en-SG" smtClean="0"/>
              <a:t>28/4/2024</a:t>
            </a:fld>
            <a:endParaRPr lang="en-SG"/>
          </a:p>
        </p:txBody>
      </p:sp>
      <p:sp>
        <p:nvSpPr>
          <p:cNvPr id="3" name="Footer Placeholder 2"/>
          <p:cNvSpPr>
            <a:spLocks noGrp="1"/>
          </p:cNvSpPr>
          <p:nvPr>
            <p:ph type="ftr" sz="quarter" idx="11"/>
          </p:nvPr>
        </p:nvSpPr>
        <p:spPr/>
        <p:txBody>
          <a:bodyPr/>
          <a:lstStyle/>
          <a:p>
            <a:endParaRPr lang="en-SG"/>
          </a:p>
        </p:txBody>
      </p:sp>
      <p:sp>
        <p:nvSpPr>
          <p:cNvPr id="4" name="Slide Number Placeholder 3"/>
          <p:cNvSpPr>
            <a:spLocks noGrp="1"/>
          </p:cNvSpPr>
          <p:nvPr>
            <p:ph type="sldNum" sz="quarter" idx="12"/>
          </p:nvPr>
        </p:nvSpPr>
        <p:spPr/>
        <p:txBody>
          <a:bodyPr/>
          <a:lstStyle/>
          <a:p>
            <a:fld id="{04278286-4F5B-4F35-8BAC-C5E68C89AE47}" type="slidenum">
              <a:rPr lang="en-SG" smtClean="0"/>
              <a:t>‹#›</a:t>
            </a:fld>
            <a:endParaRPr lang="en-SG"/>
          </a:p>
        </p:txBody>
      </p:sp>
    </p:spTree>
    <p:extLst>
      <p:ext uri="{BB962C8B-B14F-4D97-AF65-F5344CB8AC3E}">
        <p14:creationId xmlns:p14="http://schemas.microsoft.com/office/powerpoint/2010/main" val="2309583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0AD3EDD-AEF5-44C7-8482-6471B88E0BF0}" type="datetimeFigureOut">
              <a:rPr lang="en-SG" smtClean="0"/>
              <a:t>28/4/2024</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04278286-4F5B-4F35-8BAC-C5E68C89AE47}" type="slidenum">
              <a:rPr lang="en-SG" smtClean="0"/>
              <a:t>‹#›</a:t>
            </a:fld>
            <a:endParaRPr lang="en-SG"/>
          </a:p>
        </p:txBody>
      </p:sp>
    </p:spTree>
    <p:extLst>
      <p:ext uri="{BB962C8B-B14F-4D97-AF65-F5344CB8AC3E}">
        <p14:creationId xmlns:p14="http://schemas.microsoft.com/office/powerpoint/2010/main" val="42377650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0AD3EDD-AEF5-44C7-8482-6471B88E0BF0}" type="datetimeFigureOut">
              <a:rPr lang="en-SG" smtClean="0"/>
              <a:t>28/4/2024</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04278286-4F5B-4F35-8BAC-C5E68C89AE47}" type="slidenum">
              <a:rPr lang="en-SG" smtClean="0"/>
              <a:t>‹#›</a:t>
            </a:fld>
            <a:endParaRPr lang="en-SG"/>
          </a:p>
        </p:txBody>
      </p:sp>
    </p:spTree>
    <p:extLst>
      <p:ext uri="{BB962C8B-B14F-4D97-AF65-F5344CB8AC3E}">
        <p14:creationId xmlns:p14="http://schemas.microsoft.com/office/powerpoint/2010/main" val="2347388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0AD3EDD-AEF5-44C7-8482-6471B88E0BF0}" type="datetimeFigureOut">
              <a:rPr lang="en-SG" smtClean="0"/>
              <a:t>28/4/2024</a:t>
            </a:fld>
            <a:endParaRPr lang="en-SG"/>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SG"/>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04278286-4F5B-4F35-8BAC-C5E68C89AE47}" type="slidenum">
              <a:rPr lang="en-SG" smtClean="0"/>
              <a:t>‹#›</a:t>
            </a:fld>
            <a:endParaRPr lang="en-SG"/>
          </a:p>
        </p:txBody>
      </p:sp>
    </p:spTree>
    <p:extLst>
      <p:ext uri="{BB962C8B-B14F-4D97-AF65-F5344CB8AC3E}">
        <p14:creationId xmlns:p14="http://schemas.microsoft.com/office/powerpoint/2010/main" val="39380135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geeksforgeeks.org/breadth-first-search-or-bfs-for-a-graph/"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0BFD0-1AAA-C858-EBB1-5682839F6D6C}"/>
              </a:ext>
            </a:extLst>
          </p:cNvPr>
          <p:cNvSpPr>
            <a:spLocks noGrp="1"/>
          </p:cNvSpPr>
          <p:nvPr>
            <p:ph type="ctrTitle"/>
          </p:nvPr>
        </p:nvSpPr>
        <p:spPr/>
        <p:txBody>
          <a:bodyPr/>
          <a:lstStyle/>
          <a:p>
            <a:endParaRPr lang="en-SG"/>
          </a:p>
        </p:txBody>
      </p:sp>
      <p:sp>
        <p:nvSpPr>
          <p:cNvPr id="3" name="Subtitle 2">
            <a:extLst>
              <a:ext uri="{FF2B5EF4-FFF2-40B4-BE49-F238E27FC236}">
                <a16:creationId xmlns:a16="http://schemas.microsoft.com/office/drawing/2014/main" id="{42CED7A0-B7E9-3383-BE37-749038A59BA2}"/>
              </a:ext>
            </a:extLst>
          </p:cNvPr>
          <p:cNvSpPr>
            <a:spLocks noGrp="1"/>
          </p:cNvSpPr>
          <p:nvPr>
            <p:ph type="subTitle" idx="1"/>
          </p:nvPr>
        </p:nvSpPr>
        <p:spPr/>
        <p:txBody>
          <a:bodyPr/>
          <a:lstStyle/>
          <a:p>
            <a:endParaRPr lang="en-SG"/>
          </a:p>
        </p:txBody>
      </p:sp>
    </p:spTree>
    <p:extLst>
      <p:ext uri="{BB962C8B-B14F-4D97-AF65-F5344CB8AC3E}">
        <p14:creationId xmlns:p14="http://schemas.microsoft.com/office/powerpoint/2010/main" val="1558326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49650-C566-8319-5B78-3C33DAF8CAC4}"/>
              </a:ext>
            </a:extLst>
          </p:cNvPr>
          <p:cNvSpPr>
            <a:spLocks noGrp="1"/>
          </p:cNvSpPr>
          <p:nvPr>
            <p:ph type="title"/>
          </p:nvPr>
        </p:nvSpPr>
        <p:spPr>
          <a:xfrm>
            <a:off x="0" y="365760"/>
            <a:ext cx="9692640" cy="449581"/>
          </a:xfrm>
        </p:spPr>
        <p:txBody>
          <a:bodyPr>
            <a:normAutofit fontScale="90000"/>
          </a:bodyPr>
          <a:lstStyle/>
          <a:p>
            <a:r>
              <a:rPr lang="en-US" b="1" i="0" dirty="0">
                <a:solidFill>
                  <a:srgbClr val="273239"/>
                </a:solidFill>
                <a:effectLst/>
                <a:highlight>
                  <a:srgbClr val="FFFFFF"/>
                </a:highlight>
                <a:latin typeface="Nunito" pitchFamily="2" charset="0"/>
              </a:rPr>
              <a:t>Informed Search Algorithms: </a:t>
            </a:r>
            <a:endParaRPr lang="en-SG" dirty="0"/>
          </a:p>
        </p:txBody>
      </p:sp>
      <p:sp>
        <p:nvSpPr>
          <p:cNvPr id="3" name="Content Placeholder 2">
            <a:extLst>
              <a:ext uri="{FF2B5EF4-FFF2-40B4-BE49-F238E27FC236}">
                <a16:creationId xmlns:a16="http://schemas.microsoft.com/office/drawing/2014/main" id="{5C2DF965-A4C2-661E-1679-D03D81BE897F}"/>
              </a:ext>
            </a:extLst>
          </p:cNvPr>
          <p:cNvSpPr>
            <a:spLocks noGrp="1"/>
          </p:cNvSpPr>
          <p:nvPr>
            <p:ph idx="1"/>
          </p:nvPr>
        </p:nvSpPr>
        <p:spPr>
          <a:xfrm>
            <a:off x="164592" y="1051242"/>
            <a:ext cx="6967728" cy="4351337"/>
          </a:xfrm>
        </p:spPr>
        <p:txBody>
          <a:bodyPr/>
          <a:lstStyle/>
          <a:p>
            <a:pPr algn="l" fontAlgn="base"/>
            <a:r>
              <a:rPr lang="en-US" b="0" i="0" dirty="0">
                <a:solidFill>
                  <a:srgbClr val="273239"/>
                </a:solidFill>
                <a:effectLst/>
                <a:highlight>
                  <a:srgbClr val="FFFFFF"/>
                </a:highlight>
                <a:latin typeface="Nunito" pitchFamily="2" charset="0"/>
              </a:rPr>
              <a:t>Here, the algorithms have information on the goal state, which helps in more efficient searching. This information is obtained by something called a </a:t>
            </a:r>
            <a:r>
              <a:rPr lang="en-US" b="0" i="1" dirty="0">
                <a:solidFill>
                  <a:srgbClr val="273239"/>
                </a:solidFill>
                <a:effectLst/>
                <a:highlight>
                  <a:srgbClr val="FFFFFF"/>
                </a:highlight>
                <a:latin typeface="Nunito" pitchFamily="2" charset="0"/>
              </a:rPr>
              <a:t>heuristic.</a:t>
            </a:r>
            <a:r>
              <a:rPr lang="en-US" b="0" i="0" dirty="0">
                <a:solidFill>
                  <a:srgbClr val="273239"/>
                </a:solidFill>
                <a:effectLst/>
                <a:highlight>
                  <a:srgbClr val="FFFFFF"/>
                </a:highlight>
                <a:latin typeface="Nunito" pitchFamily="2" charset="0"/>
              </a:rPr>
              <a:t> </a:t>
            </a:r>
            <a:br>
              <a:rPr lang="en-US" b="0" i="0" dirty="0">
                <a:solidFill>
                  <a:srgbClr val="273239"/>
                </a:solidFill>
                <a:effectLst/>
                <a:highlight>
                  <a:srgbClr val="FFFFFF"/>
                </a:highlight>
                <a:latin typeface="Nunito" pitchFamily="2" charset="0"/>
              </a:rPr>
            </a:br>
            <a:r>
              <a:rPr lang="en-US" b="0" i="0" dirty="0">
                <a:solidFill>
                  <a:srgbClr val="273239"/>
                </a:solidFill>
                <a:effectLst/>
                <a:highlight>
                  <a:srgbClr val="FFFFFF"/>
                </a:highlight>
                <a:latin typeface="Nunito" pitchFamily="2" charset="0"/>
              </a:rPr>
              <a:t>In this section, we will discuss the following search algorithms. </a:t>
            </a:r>
          </a:p>
          <a:p>
            <a:pPr algn="l" fontAlgn="base">
              <a:buFont typeface="+mj-lt"/>
              <a:buAutoNum type="arabicPeriod"/>
            </a:pPr>
            <a:r>
              <a:rPr lang="en-US" b="0" i="0" dirty="0">
                <a:solidFill>
                  <a:srgbClr val="273239"/>
                </a:solidFill>
                <a:effectLst/>
                <a:highlight>
                  <a:srgbClr val="FFFFFF"/>
                </a:highlight>
                <a:latin typeface="Nunito" pitchFamily="2" charset="0"/>
              </a:rPr>
              <a:t>Greedy Search</a:t>
            </a:r>
          </a:p>
          <a:p>
            <a:pPr algn="l" fontAlgn="base">
              <a:buFont typeface="+mj-lt"/>
              <a:buAutoNum type="arabicPeriod"/>
            </a:pPr>
            <a:r>
              <a:rPr lang="en-US" b="0" i="0" dirty="0">
                <a:solidFill>
                  <a:srgbClr val="273239"/>
                </a:solidFill>
                <a:effectLst/>
                <a:highlight>
                  <a:srgbClr val="FFFFFF"/>
                </a:highlight>
                <a:latin typeface="Nunito" pitchFamily="2" charset="0"/>
              </a:rPr>
              <a:t>A* Tree Search</a:t>
            </a:r>
          </a:p>
          <a:p>
            <a:pPr algn="l" fontAlgn="base">
              <a:buFont typeface="+mj-lt"/>
              <a:buAutoNum type="arabicPeriod"/>
            </a:pPr>
            <a:r>
              <a:rPr lang="en-US" b="0" i="0" dirty="0">
                <a:solidFill>
                  <a:srgbClr val="273239"/>
                </a:solidFill>
                <a:effectLst/>
                <a:highlight>
                  <a:srgbClr val="FFFFFF"/>
                </a:highlight>
                <a:latin typeface="Nunito" pitchFamily="2" charset="0"/>
              </a:rPr>
              <a:t>A* Graph Search</a:t>
            </a:r>
          </a:p>
          <a:p>
            <a:pPr algn="l" fontAlgn="base"/>
            <a:r>
              <a:rPr lang="en-US" b="1" i="0" dirty="0">
                <a:solidFill>
                  <a:srgbClr val="273239"/>
                </a:solidFill>
                <a:effectLst/>
                <a:highlight>
                  <a:srgbClr val="FFFFFF"/>
                </a:highlight>
                <a:latin typeface="Nunito" pitchFamily="2" charset="0"/>
              </a:rPr>
              <a:t>Search Heuristics: </a:t>
            </a:r>
            <a:r>
              <a:rPr lang="en-US" b="0" i="0" dirty="0">
                <a:solidFill>
                  <a:srgbClr val="273239"/>
                </a:solidFill>
                <a:effectLst/>
                <a:highlight>
                  <a:srgbClr val="FFFFFF"/>
                </a:highlight>
                <a:latin typeface="Nunito" pitchFamily="2" charset="0"/>
              </a:rPr>
              <a:t>In an informed search, a heuristic is a </a:t>
            </a:r>
            <a:r>
              <a:rPr lang="en-US" b="0" i="1" dirty="0">
                <a:solidFill>
                  <a:srgbClr val="273239"/>
                </a:solidFill>
                <a:effectLst/>
                <a:highlight>
                  <a:srgbClr val="FFFFFF"/>
                </a:highlight>
                <a:latin typeface="Nunito" pitchFamily="2" charset="0"/>
              </a:rPr>
              <a:t>function</a:t>
            </a:r>
            <a:r>
              <a:rPr lang="en-US" b="0" i="0" dirty="0">
                <a:solidFill>
                  <a:srgbClr val="273239"/>
                </a:solidFill>
                <a:effectLst/>
                <a:highlight>
                  <a:srgbClr val="FFFFFF"/>
                </a:highlight>
                <a:latin typeface="Nunito" pitchFamily="2" charset="0"/>
              </a:rPr>
              <a:t> that estimates how close a state is to the goal state. For example – Manhattan distance, Euclidean distance, etc. (Lesser the distance, closer the goal.) Different heuristics are used in different informed algorithms discussed below. </a:t>
            </a:r>
          </a:p>
          <a:p>
            <a:endParaRPr lang="en-SG" dirty="0"/>
          </a:p>
        </p:txBody>
      </p:sp>
      <p:pic>
        <p:nvPicPr>
          <p:cNvPr id="5" name="Picture 4">
            <a:extLst>
              <a:ext uri="{FF2B5EF4-FFF2-40B4-BE49-F238E27FC236}">
                <a16:creationId xmlns:a16="http://schemas.microsoft.com/office/drawing/2014/main" id="{60E1A12E-860F-DDF9-8EBA-69D876937BC4}"/>
              </a:ext>
            </a:extLst>
          </p:cNvPr>
          <p:cNvPicPr>
            <a:picLocks noChangeAspect="1"/>
          </p:cNvPicPr>
          <p:nvPr/>
        </p:nvPicPr>
        <p:blipFill>
          <a:blip r:embed="rId2"/>
          <a:stretch>
            <a:fillRect/>
          </a:stretch>
        </p:blipFill>
        <p:spPr>
          <a:xfrm>
            <a:off x="7409288" y="1051242"/>
            <a:ext cx="4618120" cy="3635055"/>
          </a:xfrm>
          <a:prstGeom prst="rect">
            <a:avLst/>
          </a:prstGeom>
        </p:spPr>
      </p:pic>
    </p:spTree>
    <p:extLst>
      <p:ext uri="{BB962C8B-B14F-4D97-AF65-F5344CB8AC3E}">
        <p14:creationId xmlns:p14="http://schemas.microsoft.com/office/powerpoint/2010/main" val="730313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DCE66-F0B9-C3B8-27F5-15F16745E93B}"/>
              </a:ext>
            </a:extLst>
          </p:cNvPr>
          <p:cNvSpPr>
            <a:spLocks noGrp="1"/>
          </p:cNvSpPr>
          <p:nvPr>
            <p:ph type="title"/>
          </p:nvPr>
        </p:nvSpPr>
        <p:spPr>
          <a:xfrm>
            <a:off x="304800" y="0"/>
            <a:ext cx="10649712" cy="822960"/>
          </a:xfrm>
        </p:spPr>
        <p:txBody>
          <a:bodyPr>
            <a:normAutofit/>
          </a:bodyPr>
          <a:lstStyle/>
          <a:p>
            <a:r>
              <a:rPr lang="en-US" b="0" i="0" u="sng" dirty="0">
                <a:solidFill>
                  <a:srgbClr val="FF0000"/>
                </a:solidFill>
                <a:effectLst/>
                <a:highlight>
                  <a:srgbClr val="FFFFFF"/>
                </a:highlight>
                <a:latin typeface="Nunito" pitchFamily="2" charset="0"/>
                <a:hlinkClick r:id="rId2">
                  <a:extLst>
                    <a:ext uri="{A12FA001-AC4F-418D-AE19-62706E023703}">
                      <ahyp:hlinkClr xmlns:ahyp="http://schemas.microsoft.com/office/drawing/2018/hyperlinkcolor" val="tx"/>
                    </a:ext>
                  </a:extLst>
                </a:hlinkClick>
              </a:rPr>
              <a:t>Breadth First Search</a:t>
            </a:r>
            <a:r>
              <a:rPr lang="en-US" b="1" i="0" dirty="0">
                <a:solidFill>
                  <a:srgbClr val="FF0000"/>
                </a:solidFill>
                <a:effectLst/>
                <a:highlight>
                  <a:srgbClr val="FFFFFF"/>
                </a:highlight>
                <a:latin typeface="Nunito" pitchFamily="2" charset="0"/>
              </a:rPr>
              <a:t>:</a:t>
            </a:r>
            <a:endParaRPr lang="en-SG" dirty="0">
              <a:solidFill>
                <a:srgbClr val="FF0000"/>
              </a:solidFill>
            </a:endParaRPr>
          </a:p>
        </p:txBody>
      </p:sp>
      <p:sp>
        <p:nvSpPr>
          <p:cNvPr id="3" name="Content Placeholder 2">
            <a:extLst>
              <a:ext uri="{FF2B5EF4-FFF2-40B4-BE49-F238E27FC236}">
                <a16:creationId xmlns:a16="http://schemas.microsoft.com/office/drawing/2014/main" id="{20D947BF-3AD6-C11E-2693-4FA27739E236}"/>
              </a:ext>
            </a:extLst>
          </p:cNvPr>
          <p:cNvSpPr>
            <a:spLocks noGrp="1"/>
          </p:cNvSpPr>
          <p:nvPr>
            <p:ph idx="1"/>
          </p:nvPr>
        </p:nvSpPr>
        <p:spPr>
          <a:xfrm>
            <a:off x="304800" y="822960"/>
            <a:ext cx="11887200" cy="4351337"/>
          </a:xfrm>
        </p:spPr>
        <p:txBody>
          <a:bodyPr/>
          <a:lstStyle/>
          <a:p>
            <a:pPr algn="l" fontAlgn="base"/>
            <a:r>
              <a:rPr lang="en-US" b="0" i="0" dirty="0">
                <a:solidFill>
                  <a:srgbClr val="273239"/>
                </a:solidFill>
                <a:effectLst/>
                <a:highlight>
                  <a:srgbClr val="FFFFFF"/>
                </a:highlight>
                <a:latin typeface="Nunito" pitchFamily="2" charset="0"/>
              </a:rPr>
              <a:t>Breadth-first search (BFS) is an algorithm for traversing or searching tree or graph data structures. It starts at the tree root (or some arbitrary node of a graph, sometimes referred to as a ‘search key’), and explores all of the neighbor nodes at the present depth prior to moving on to the nodes at the next depth level. It is implemented using a queue.</a:t>
            </a:r>
            <a:br>
              <a:rPr lang="en-US" b="0" i="0" dirty="0">
                <a:solidFill>
                  <a:srgbClr val="273239"/>
                </a:solidFill>
                <a:effectLst/>
                <a:highlight>
                  <a:srgbClr val="FFFFFF"/>
                </a:highlight>
                <a:latin typeface="Nunito" pitchFamily="2" charset="0"/>
              </a:rPr>
            </a:br>
            <a:br>
              <a:rPr lang="en-US" b="0" i="0" dirty="0">
                <a:solidFill>
                  <a:srgbClr val="273239"/>
                </a:solidFill>
                <a:effectLst/>
                <a:highlight>
                  <a:srgbClr val="FFFFFF"/>
                </a:highlight>
                <a:latin typeface="Nunito" pitchFamily="2" charset="0"/>
              </a:rPr>
            </a:br>
            <a:r>
              <a:rPr lang="en-US" b="1" i="0" dirty="0">
                <a:solidFill>
                  <a:srgbClr val="273239"/>
                </a:solidFill>
                <a:effectLst/>
                <a:highlight>
                  <a:srgbClr val="FFFFFF"/>
                </a:highlight>
                <a:latin typeface="Nunito" pitchFamily="2" charset="0"/>
              </a:rPr>
              <a:t>Example: </a:t>
            </a:r>
            <a:br>
              <a:rPr lang="en-US" b="0" i="0" dirty="0">
                <a:solidFill>
                  <a:srgbClr val="273239"/>
                </a:solidFill>
                <a:effectLst/>
                <a:highlight>
                  <a:srgbClr val="FFFFFF"/>
                </a:highlight>
                <a:latin typeface="Nunito" pitchFamily="2" charset="0"/>
              </a:rPr>
            </a:br>
            <a:r>
              <a:rPr lang="en-US" b="1" i="0" dirty="0">
                <a:solidFill>
                  <a:srgbClr val="273239"/>
                </a:solidFill>
                <a:effectLst/>
                <a:highlight>
                  <a:srgbClr val="FFFFFF"/>
                </a:highlight>
                <a:latin typeface="Nunito" pitchFamily="2" charset="0"/>
              </a:rPr>
              <a:t>Question. </a:t>
            </a:r>
            <a:r>
              <a:rPr lang="en-US" b="0" i="0" dirty="0">
                <a:solidFill>
                  <a:srgbClr val="273239"/>
                </a:solidFill>
                <a:effectLst/>
                <a:highlight>
                  <a:srgbClr val="FFFFFF"/>
                </a:highlight>
                <a:latin typeface="Nunito" pitchFamily="2" charset="0"/>
              </a:rPr>
              <a:t>Which solution would BFS find to move from node S to node G if run on the graph below? </a:t>
            </a:r>
          </a:p>
          <a:p>
            <a:endParaRPr lang="en-SG" dirty="0"/>
          </a:p>
        </p:txBody>
      </p:sp>
      <p:pic>
        <p:nvPicPr>
          <p:cNvPr id="4098" name="Picture 2" descr="Lightbox">
            <a:extLst>
              <a:ext uri="{FF2B5EF4-FFF2-40B4-BE49-F238E27FC236}">
                <a16:creationId xmlns:a16="http://schemas.microsoft.com/office/drawing/2014/main" id="{CB5502E0-9D4A-02B1-05C1-C89DFEF49D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8480" y="3021494"/>
            <a:ext cx="6690360" cy="3013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8301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F4A21E1-BE51-6E50-CFCE-32D8038A52CD}"/>
              </a:ext>
            </a:extLst>
          </p:cNvPr>
          <p:cNvSpPr txBox="1"/>
          <p:nvPr/>
        </p:nvSpPr>
        <p:spPr>
          <a:xfrm>
            <a:off x="167640" y="465296"/>
            <a:ext cx="10866120" cy="923330"/>
          </a:xfrm>
          <a:prstGeom prst="rect">
            <a:avLst/>
          </a:prstGeom>
          <a:noFill/>
        </p:spPr>
        <p:txBody>
          <a:bodyPr wrap="square">
            <a:spAutoFit/>
          </a:bodyPr>
          <a:lstStyle/>
          <a:p>
            <a:r>
              <a:rPr lang="en-US" b="1" i="0" dirty="0">
                <a:solidFill>
                  <a:srgbClr val="273239"/>
                </a:solidFill>
                <a:effectLst/>
                <a:highlight>
                  <a:srgbClr val="FFFFFF"/>
                </a:highlight>
                <a:latin typeface="Nunito" pitchFamily="2" charset="0"/>
              </a:rPr>
              <a:t>Solution.</a:t>
            </a:r>
            <a:r>
              <a:rPr lang="en-US" b="0" i="0" dirty="0">
                <a:solidFill>
                  <a:srgbClr val="273239"/>
                </a:solidFill>
                <a:effectLst/>
                <a:highlight>
                  <a:srgbClr val="FFFFFF"/>
                </a:highlight>
                <a:latin typeface="Nunito" pitchFamily="2" charset="0"/>
              </a:rPr>
              <a:t> The equivalent search tree for the above graph is as follows. As BFS traverses the tree “shallowest node first”, it would always pick the shallower branch until it reaches the solution (or it runs out of nodes, and goes to the next branch). The traversal is shown in blue arrows. </a:t>
            </a:r>
            <a:endParaRPr lang="en-SG" dirty="0"/>
          </a:p>
        </p:txBody>
      </p:sp>
      <p:pic>
        <p:nvPicPr>
          <p:cNvPr id="5122" name="Picture 2" descr="BFS solution">
            <a:extLst>
              <a:ext uri="{FF2B5EF4-FFF2-40B4-BE49-F238E27FC236}">
                <a16:creationId xmlns:a16="http://schemas.microsoft.com/office/drawing/2014/main" id="{12986AE8-9CCE-A790-128A-38008B423C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2165" y="1506379"/>
            <a:ext cx="5162550" cy="4886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8274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3855565-6E0B-AAAC-E4D1-34614FBB0CEE}"/>
              </a:ext>
            </a:extLst>
          </p:cNvPr>
          <p:cNvSpPr txBox="1"/>
          <p:nvPr/>
        </p:nvSpPr>
        <p:spPr>
          <a:xfrm>
            <a:off x="121920" y="234018"/>
            <a:ext cx="11932920" cy="1477328"/>
          </a:xfrm>
          <a:prstGeom prst="rect">
            <a:avLst/>
          </a:prstGeom>
          <a:noFill/>
        </p:spPr>
        <p:txBody>
          <a:bodyPr wrap="square">
            <a:spAutoFit/>
          </a:bodyPr>
          <a:lstStyle/>
          <a:p>
            <a:pPr algn="just"/>
            <a:r>
              <a:rPr lang="en-US" b="0" i="0" dirty="0">
                <a:solidFill>
                  <a:srgbClr val="610B4B"/>
                </a:solidFill>
                <a:effectLst/>
                <a:highlight>
                  <a:srgbClr val="FFFFFF"/>
                </a:highlight>
                <a:latin typeface="erdana"/>
              </a:rPr>
              <a:t>Example:</a:t>
            </a:r>
          </a:p>
          <a:p>
            <a:pPr algn="just"/>
            <a:r>
              <a:rPr lang="en-US" b="0" i="0" dirty="0">
                <a:solidFill>
                  <a:srgbClr val="333333"/>
                </a:solidFill>
                <a:effectLst/>
                <a:highlight>
                  <a:srgbClr val="FFFFFF"/>
                </a:highlight>
                <a:latin typeface="inter-regular"/>
              </a:rPr>
              <a:t>In the below tree structure, we have shown the traversing of the tree using BFS algorithm from the root node S to goal node K. BFS search algorithm traverse in layers, so it will follow the path which is shown by the dotted arrow, and the traversed path will be:</a:t>
            </a:r>
          </a:p>
          <a:p>
            <a:pPr algn="just">
              <a:buFont typeface="+mj-lt"/>
              <a:buAutoNum type="arabicPeriod"/>
            </a:pPr>
            <a:r>
              <a:rPr lang="en-US" b="0" i="0" dirty="0">
                <a:solidFill>
                  <a:srgbClr val="000000"/>
                </a:solidFill>
                <a:effectLst/>
                <a:latin typeface="inter-regular"/>
              </a:rPr>
              <a:t>S---&gt; A---&gt;B----&gt;C---&gt;D----&gt;G---&gt;H---&gt;E----&gt;F----&gt;I----&gt;K  </a:t>
            </a:r>
          </a:p>
        </p:txBody>
      </p:sp>
      <p:pic>
        <p:nvPicPr>
          <p:cNvPr id="6146" name="Picture 2" descr="Uninformed Search Algorithms">
            <a:extLst>
              <a:ext uri="{FF2B5EF4-FFF2-40B4-BE49-F238E27FC236}">
                <a16:creationId xmlns:a16="http://schemas.microsoft.com/office/drawing/2014/main" id="{7D6061DD-2E2F-1F3A-877F-22CA02ABC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29500" y="1920240"/>
            <a:ext cx="4762500" cy="3810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11BF013-E997-CBF5-E537-BA64D13052C1}"/>
              </a:ext>
            </a:extLst>
          </p:cNvPr>
          <p:cNvSpPr txBox="1"/>
          <p:nvPr/>
        </p:nvSpPr>
        <p:spPr>
          <a:xfrm>
            <a:off x="293370" y="2117080"/>
            <a:ext cx="7136130" cy="3139321"/>
          </a:xfrm>
          <a:prstGeom prst="rect">
            <a:avLst/>
          </a:prstGeom>
          <a:noFill/>
        </p:spPr>
        <p:txBody>
          <a:bodyPr wrap="square">
            <a:spAutoFit/>
          </a:bodyPr>
          <a:lstStyle/>
          <a:p>
            <a:pPr algn="just"/>
            <a:r>
              <a:rPr lang="en-US" b="1" dirty="0">
                <a:effectLst/>
                <a:latin typeface="inter-bold"/>
              </a:rPr>
              <a:t>Time Complexity:</a:t>
            </a:r>
            <a:r>
              <a:rPr lang="en-US" dirty="0"/>
              <a:t> Time Complexity of BFS algorithm can be obtained by the number of nodes traversed in BFS until the shallowest Node. Where the d= depth of shallowest solution and b is a node at every state.</a:t>
            </a:r>
          </a:p>
          <a:p>
            <a:pPr algn="just"/>
            <a:r>
              <a:rPr lang="en-US" b="1" dirty="0">
                <a:effectLst/>
                <a:latin typeface="inter-bold"/>
              </a:rPr>
              <a:t>T (b) = 1+b</a:t>
            </a:r>
            <a:r>
              <a:rPr lang="en-US" b="1" baseline="30000" dirty="0">
                <a:effectLst/>
                <a:latin typeface="inter-bold"/>
              </a:rPr>
              <a:t>2</a:t>
            </a:r>
            <a:r>
              <a:rPr lang="en-US" b="1" dirty="0">
                <a:effectLst/>
                <a:latin typeface="inter-bold"/>
              </a:rPr>
              <a:t>+b</a:t>
            </a:r>
            <a:r>
              <a:rPr lang="en-US" b="1" baseline="30000" dirty="0">
                <a:effectLst/>
                <a:latin typeface="inter-bold"/>
              </a:rPr>
              <a:t>3</a:t>
            </a:r>
            <a:r>
              <a:rPr lang="en-US" b="1" dirty="0">
                <a:effectLst/>
                <a:latin typeface="inter-bold"/>
              </a:rPr>
              <a:t>+.......+ b</a:t>
            </a:r>
            <a:r>
              <a:rPr lang="en-US" b="1" baseline="30000" dirty="0">
                <a:effectLst/>
                <a:latin typeface="inter-bold"/>
              </a:rPr>
              <a:t>d</a:t>
            </a:r>
            <a:r>
              <a:rPr lang="en-US" b="1" dirty="0">
                <a:effectLst/>
                <a:latin typeface="inter-bold"/>
              </a:rPr>
              <a:t>= O (b</a:t>
            </a:r>
            <a:r>
              <a:rPr lang="en-US" b="1" baseline="30000" dirty="0">
                <a:effectLst/>
                <a:latin typeface="inter-bold"/>
              </a:rPr>
              <a:t>d</a:t>
            </a:r>
            <a:r>
              <a:rPr lang="en-US" b="1" dirty="0">
                <a:effectLst/>
                <a:latin typeface="inter-bold"/>
              </a:rPr>
              <a:t>)</a:t>
            </a:r>
            <a:endParaRPr lang="en-US" dirty="0"/>
          </a:p>
          <a:p>
            <a:pPr algn="just"/>
            <a:r>
              <a:rPr lang="en-US" b="1" dirty="0">
                <a:effectLst/>
                <a:latin typeface="inter-bold"/>
              </a:rPr>
              <a:t>Space Complexity:</a:t>
            </a:r>
            <a:r>
              <a:rPr lang="en-US" dirty="0"/>
              <a:t> Space complexity of BFS algorithm is given by the Memory size of frontier which is O(b</a:t>
            </a:r>
            <a:r>
              <a:rPr lang="en-US" baseline="30000" dirty="0"/>
              <a:t>d</a:t>
            </a:r>
            <a:r>
              <a:rPr lang="en-US" dirty="0"/>
              <a:t>).</a:t>
            </a:r>
          </a:p>
          <a:p>
            <a:pPr algn="just"/>
            <a:r>
              <a:rPr lang="en-US" b="1" dirty="0">
                <a:effectLst/>
                <a:latin typeface="inter-bold"/>
              </a:rPr>
              <a:t>Completeness:</a:t>
            </a:r>
            <a:r>
              <a:rPr lang="en-US" dirty="0"/>
              <a:t> BFS is complete, which means if the shallowest goal node is at some finite depth, then BFS will find a solution.</a:t>
            </a:r>
          </a:p>
          <a:p>
            <a:pPr algn="just"/>
            <a:r>
              <a:rPr lang="en-US" b="1" dirty="0">
                <a:effectLst/>
                <a:latin typeface="inter-bold"/>
              </a:rPr>
              <a:t>Optimality:</a:t>
            </a:r>
            <a:r>
              <a:rPr lang="en-US" dirty="0"/>
              <a:t> BFS is optimal if path cost is a non-decreasing function of the depth of the node.</a:t>
            </a:r>
          </a:p>
        </p:txBody>
      </p:sp>
    </p:spTree>
    <p:extLst>
      <p:ext uri="{BB962C8B-B14F-4D97-AF65-F5344CB8AC3E}">
        <p14:creationId xmlns:p14="http://schemas.microsoft.com/office/powerpoint/2010/main" val="2197519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4D0917-3982-F451-BE03-8B3A40C6A6D8}"/>
              </a:ext>
            </a:extLst>
          </p:cNvPr>
          <p:cNvPicPr>
            <a:picLocks noChangeAspect="1"/>
          </p:cNvPicPr>
          <p:nvPr/>
        </p:nvPicPr>
        <p:blipFill>
          <a:blip r:embed="rId2"/>
          <a:stretch>
            <a:fillRect/>
          </a:stretch>
        </p:blipFill>
        <p:spPr>
          <a:xfrm>
            <a:off x="807720" y="0"/>
            <a:ext cx="7391400" cy="5157734"/>
          </a:xfrm>
          <a:prstGeom prst="rect">
            <a:avLst/>
          </a:prstGeom>
        </p:spPr>
      </p:pic>
    </p:spTree>
    <p:extLst>
      <p:ext uri="{BB962C8B-B14F-4D97-AF65-F5344CB8AC3E}">
        <p14:creationId xmlns:p14="http://schemas.microsoft.com/office/powerpoint/2010/main" val="922298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6A4E0-0107-417F-784D-F5F3BB153282}"/>
              </a:ext>
            </a:extLst>
          </p:cNvPr>
          <p:cNvSpPr>
            <a:spLocks noGrp="1"/>
          </p:cNvSpPr>
          <p:nvPr>
            <p:ph type="title"/>
          </p:nvPr>
        </p:nvSpPr>
        <p:spPr>
          <a:xfrm>
            <a:off x="164592" y="0"/>
            <a:ext cx="11524488" cy="929640"/>
          </a:xfrm>
        </p:spPr>
        <p:txBody>
          <a:bodyPr/>
          <a:lstStyle/>
          <a:p>
            <a:r>
              <a:rPr lang="en-US" dirty="0"/>
              <a:t>Depth First Search:</a:t>
            </a:r>
            <a:endParaRPr lang="en-SG" dirty="0"/>
          </a:p>
        </p:txBody>
      </p:sp>
      <p:sp>
        <p:nvSpPr>
          <p:cNvPr id="3" name="Content Placeholder 2">
            <a:extLst>
              <a:ext uri="{FF2B5EF4-FFF2-40B4-BE49-F238E27FC236}">
                <a16:creationId xmlns:a16="http://schemas.microsoft.com/office/drawing/2014/main" id="{D6CA484C-1E79-0C32-0337-DD8029E2263C}"/>
              </a:ext>
            </a:extLst>
          </p:cNvPr>
          <p:cNvSpPr>
            <a:spLocks noGrp="1"/>
          </p:cNvSpPr>
          <p:nvPr>
            <p:ph idx="1"/>
          </p:nvPr>
        </p:nvSpPr>
        <p:spPr>
          <a:xfrm>
            <a:off x="423672" y="1253331"/>
            <a:ext cx="4940808" cy="4351337"/>
          </a:xfrm>
        </p:spPr>
        <p:txBody>
          <a:bodyPr>
            <a:normAutofit fontScale="92500" lnSpcReduction="10000"/>
          </a:bodyPr>
          <a:lstStyle/>
          <a:p>
            <a:r>
              <a:rPr lang="en-US" dirty="0"/>
              <a:t>Depth-first search (DFS) is an algorithm for traversing or searching tree or graph data structures. The algorithm starts at the root node (selecting some arbitrary node as the root node in the case of a graph) and explores as far as possible along each branch before backtracking. It uses last in- first-out strategy and hence it is implemented using a stack.</a:t>
            </a:r>
          </a:p>
          <a:p>
            <a:endParaRPr lang="en-US" dirty="0"/>
          </a:p>
          <a:p>
            <a:r>
              <a:rPr lang="en-US" dirty="0"/>
              <a:t>Example: </a:t>
            </a:r>
          </a:p>
          <a:p>
            <a:endParaRPr lang="en-US" dirty="0"/>
          </a:p>
          <a:p>
            <a:r>
              <a:rPr lang="en-US" dirty="0"/>
              <a:t>Question. Which solution would DFS find to move from node S to node G if run on the graph below? </a:t>
            </a:r>
            <a:endParaRPr lang="en-SG" dirty="0"/>
          </a:p>
        </p:txBody>
      </p:sp>
      <p:pic>
        <p:nvPicPr>
          <p:cNvPr id="7170" name="Picture 2" descr="Lightbox">
            <a:extLst>
              <a:ext uri="{FF2B5EF4-FFF2-40B4-BE49-F238E27FC236}">
                <a16:creationId xmlns:a16="http://schemas.microsoft.com/office/drawing/2014/main" id="{124501E6-469F-F6A8-B255-EDA1EC452D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93080" y="464820"/>
            <a:ext cx="4419600" cy="1990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5947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11FFEC2-3B47-11CA-BCBE-BE942A1592F1}"/>
              </a:ext>
            </a:extLst>
          </p:cNvPr>
          <p:cNvSpPr txBox="1"/>
          <p:nvPr/>
        </p:nvSpPr>
        <p:spPr>
          <a:xfrm>
            <a:off x="182880" y="279738"/>
            <a:ext cx="6096000" cy="2031325"/>
          </a:xfrm>
          <a:prstGeom prst="rect">
            <a:avLst/>
          </a:prstGeom>
          <a:noFill/>
        </p:spPr>
        <p:txBody>
          <a:bodyPr wrap="square">
            <a:spAutoFit/>
          </a:bodyPr>
          <a:lstStyle/>
          <a:p>
            <a:pPr algn="l" fontAlgn="base"/>
            <a:r>
              <a:rPr lang="en-US" b="1" i="0" dirty="0">
                <a:solidFill>
                  <a:srgbClr val="273239"/>
                </a:solidFill>
                <a:effectLst/>
                <a:highlight>
                  <a:srgbClr val="FFFFFF"/>
                </a:highlight>
                <a:latin typeface="Nunito" pitchFamily="2" charset="0"/>
              </a:rPr>
              <a:t>Solution.</a:t>
            </a:r>
            <a:r>
              <a:rPr lang="en-US" b="0" i="0" dirty="0">
                <a:solidFill>
                  <a:srgbClr val="273239"/>
                </a:solidFill>
                <a:effectLst/>
                <a:highlight>
                  <a:srgbClr val="FFFFFF"/>
                </a:highlight>
                <a:latin typeface="Nunito" pitchFamily="2" charset="0"/>
              </a:rPr>
              <a:t> The equivalent search tree for the above graph is as follows. As DFS traverses the tree “deepest node first”, it would always pick the deeper branch until it reaches the solution (or it runs out of nodes, and goes to the next branch). The traversal is shown in blue arrows. </a:t>
            </a:r>
          </a:p>
          <a:p>
            <a:br>
              <a:rPr lang="en-US" dirty="0"/>
            </a:br>
            <a:endParaRPr lang="en-SG" dirty="0"/>
          </a:p>
        </p:txBody>
      </p:sp>
      <p:pic>
        <p:nvPicPr>
          <p:cNvPr id="8194" name="Picture 2" descr="Lightbox">
            <a:extLst>
              <a:ext uri="{FF2B5EF4-FFF2-40B4-BE49-F238E27FC236}">
                <a16:creationId xmlns:a16="http://schemas.microsoft.com/office/drawing/2014/main" id="{A34A708A-266D-6459-7036-FB737B2DEE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4826" y="1967419"/>
            <a:ext cx="3979260" cy="377806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23F9EA9-B2B0-6D9E-15DF-157DE5765FFB}"/>
              </a:ext>
            </a:extLst>
          </p:cNvPr>
          <p:cNvSpPr txBox="1"/>
          <p:nvPr/>
        </p:nvSpPr>
        <p:spPr>
          <a:xfrm>
            <a:off x="182880" y="6208930"/>
            <a:ext cx="6103620" cy="369332"/>
          </a:xfrm>
          <a:prstGeom prst="rect">
            <a:avLst/>
          </a:prstGeom>
          <a:noFill/>
        </p:spPr>
        <p:txBody>
          <a:bodyPr wrap="square">
            <a:spAutoFit/>
          </a:bodyPr>
          <a:lstStyle/>
          <a:p>
            <a:r>
              <a:rPr lang="en-US" b="1" i="0" dirty="0">
                <a:solidFill>
                  <a:srgbClr val="273239"/>
                </a:solidFill>
                <a:effectLst/>
                <a:highlight>
                  <a:srgbClr val="FFFFFF"/>
                </a:highlight>
                <a:latin typeface="Nunito" pitchFamily="2" charset="0"/>
              </a:rPr>
              <a:t>Path:</a:t>
            </a:r>
            <a:r>
              <a:rPr lang="en-US" b="0" i="0" dirty="0">
                <a:solidFill>
                  <a:srgbClr val="273239"/>
                </a:solidFill>
                <a:effectLst/>
                <a:highlight>
                  <a:srgbClr val="FFFFFF"/>
                </a:highlight>
                <a:latin typeface="Nunito" pitchFamily="2" charset="0"/>
              </a:rPr>
              <a:t>   S -&gt; A -&gt; B -&gt; C -&gt; G </a:t>
            </a:r>
            <a:endParaRPr lang="en-SG" dirty="0"/>
          </a:p>
        </p:txBody>
      </p:sp>
    </p:spTree>
    <p:extLst>
      <p:ext uri="{BB962C8B-B14F-4D97-AF65-F5344CB8AC3E}">
        <p14:creationId xmlns:p14="http://schemas.microsoft.com/office/powerpoint/2010/main" val="12412390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007A51-C760-6920-4968-208D0C35F9A3}"/>
              </a:ext>
            </a:extLst>
          </p:cNvPr>
          <p:cNvSpPr>
            <a:spLocks noGrp="1"/>
          </p:cNvSpPr>
          <p:nvPr>
            <p:ph idx="1"/>
          </p:nvPr>
        </p:nvSpPr>
        <p:spPr>
          <a:xfrm>
            <a:off x="243840" y="194468"/>
            <a:ext cx="6355080" cy="4351337"/>
          </a:xfrm>
        </p:spPr>
        <p:txBody>
          <a:bodyPr/>
          <a:lstStyle/>
          <a:p>
            <a:pPr algn="just"/>
            <a:r>
              <a:rPr lang="en-US" b="0" i="0">
                <a:solidFill>
                  <a:srgbClr val="610B4B"/>
                </a:solidFill>
                <a:effectLst/>
                <a:highlight>
                  <a:srgbClr val="FFFFFF"/>
                </a:highlight>
                <a:latin typeface="erdana"/>
              </a:rPr>
              <a:t>Example:</a:t>
            </a:r>
          </a:p>
          <a:p>
            <a:pPr algn="just"/>
            <a:r>
              <a:rPr lang="en-US" b="0" i="0">
                <a:solidFill>
                  <a:srgbClr val="333333"/>
                </a:solidFill>
                <a:effectLst/>
                <a:highlight>
                  <a:srgbClr val="FFFFFF"/>
                </a:highlight>
                <a:latin typeface="inter-regular"/>
              </a:rPr>
              <a:t>In the below search tree, we have shown the flow of depth-first search, and it will follow the order as:</a:t>
            </a:r>
          </a:p>
          <a:p>
            <a:pPr algn="just"/>
            <a:r>
              <a:rPr lang="en-US" b="0" i="0">
                <a:solidFill>
                  <a:srgbClr val="333333"/>
                </a:solidFill>
                <a:effectLst/>
                <a:highlight>
                  <a:srgbClr val="FFFFFF"/>
                </a:highlight>
                <a:latin typeface="inter-regular"/>
              </a:rPr>
              <a:t>Root node---&gt;Left node ----&gt; right node.</a:t>
            </a:r>
          </a:p>
          <a:p>
            <a:pPr algn="just"/>
            <a:r>
              <a:rPr lang="en-US" b="0" i="0">
                <a:solidFill>
                  <a:srgbClr val="333333"/>
                </a:solidFill>
                <a:effectLst/>
                <a:highlight>
                  <a:srgbClr val="FFFFFF"/>
                </a:highlight>
                <a:latin typeface="inter-regular"/>
              </a:rPr>
              <a:t>It will start searching from root node S, and traverse A, then B, then D and E, after traversing E, it will backtrack the tree as E has no other successor and still goal node is not found. After backtracking it will traverse node C and then G, and here it will terminate as it found goal node.</a:t>
            </a:r>
          </a:p>
          <a:p>
            <a:endParaRPr lang="en-SG" dirty="0"/>
          </a:p>
        </p:txBody>
      </p:sp>
      <p:pic>
        <p:nvPicPr>
          <p:cNvPr id="9218" name="Picture 2" descr="Uninformed Search Algorithms">
            <a:extLst>
              <a:ext uri="{FF2B5EF4-FFF2-40B4-BE49-F238E27FC236}">
                <a16:creationId xmlns:a16="http://schemas.microsoft.com/office/drawing/2014/main" id="{C6E1E4E1-F4E5-BBE5-9BC8-F688AD7630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29500" y="0"/>
            <a:ext cx="4762500" cy="3810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DA64FE-8363-6446-D641-EDB4AC852AD5}"/>
              </a:ext>
            </a:extLst>
          </p:cNvPr>
          <p:cNvSpPr txBox="1"/>
          <p:nvPr/>
        </p:nvSpPr>
        <p:spPr>
          <a:xfrm>
            <a:off x="243840" y="4408131"/>
            <a:ext cx="11285220" cy="2031325"/>
          </a:xfrm>
          <a:prstGeom prst="rect">
            <a:avLst/>
          </a:prstGeom>
          <a:noFill/>
        </p:spPr>
        <p:txBody>
          <a:bodyPr wrap="square">
            <a:spAutoFit/>
          </a:bodyPr>
          <a:lstStyle/>
          <a:p>
            <a:pPr algn="just"/>
            <a:r>
              <a:rPr lang="en-US" b="1" i="0" dirty="0">
                <a:solidFill>
                  <a:srgbClr val="333333"/>
                </a:solidFill>
                <a:effectLst/>
                <a:highlight>
                  <a:srgbClr val="FFFFFF"/>
                </a:highlight>
                <a:latin typeface="inter-bold"/>
              </a:rPr>
              <a:t>Completeness:</a:t>
            </a:r>
            <a:r>
              <a:rPr lang="en-US" b="0" i="0" dirty="0">
                <a:solidFill>
                  <a:srgbClr val="333333"/>
                </a:solidFill>
                <a:effectLst/>
                <a:highlight>
                  <a:srgbClr val="FFFFFF"/>
                </a:highlight>
                <a:latin typeface="inter-regular"/>
              </a:rPr>
              <a:t> DFS search algorithm is complete within finite state space as it will expand every node within a limited search tree.</a:t>
            </a:r>
          </a:p>
          <a:p>
            <a:pPr algn="just"/>
            <a:r>
              <a:rPr lang="en-US" b="1" i="0" dirty="0">
                <a:solidFill>
                  <a:srgbClr val="333333"/>
                </a:solidFill>
                <a:effectLst/>
                <a:highlight>
                  <a:srgbClr val="FFFFFF"/>
                </a:highlight>
                <a:latin typeface="inter-bold"/>
              </a:rPr>
              <a:t>Time Complexity:</a:t>
            </a:r>
            <a:r>
              <a:rPr lang="en-US" b="0" i="0" dirty="0">
                <a:solidFill>
                  <a:srgbClr val="333333"/>
                </a:solidFill>
                <a:effectLst/>
                <a:highlight>
                  <a:srgbClr val="FFFFFF"/>
                </a:highlight>
                <a:latin typeface="inter-regular"/>
              </a:rPr>
              <a:t> Time complexity of DFS will be equivalent to the node traversed by the algorithm. It is given by:</a:t>
            </a:r>
          </a:p>
          <a:p>
            <a:pPr algn="just"/>
            <a:r>
              <a:rPr lang="en-US" b="1" i="0" dirty="0">
                <a:solidFill>
                  <a:srgbClr val="333333"/>
                </a:solidFill>
                <a:effectLst/>
                <a:highlight>
                  <a:srgbClr val="FFFFFF"/>
                </a:highlight>
                <a:latin typeface="inter-bold"/>
              </a:rPr>
              <a:t>T(n)= 1+ n</a:t>
            </a:r>
            <a:r>
              <a:rPr lang="en-US" b="1" i="0" baseline="30000" dirty="0">
                <a:solidFill>
                  <a:srgbClr val="333333"/>
                </a:solidFill>
                <a:effectLst/>
                <a:highlight>
                  <a:srgbClr val="FFFFFF"/>
                </a:highlight>
                <a:latin typeface="inter-bold"/>
              </a:rPr>
              <a:t>2</a:t>
            </a:r>
            <a:r>
              <a:rPr lang="en-US" b="1" i="0" dirty="0">
                <a:solidFill>
                  <a:srgbClr val="333333"/>
                </a:solidFill>
                <a:effectLst/>
                <a:highlight>
                  <a:srgbClr val="FFFFFF"/>
                </a:highlight>
                <a:latin typeface="inter-bold"/>
              </a:rPr>
              <a:t>+ n</a:t>
            </a:r>
            <a:r>
              <a:rPr lang="en-US" b="1" i="0" baseline="30000" dirty="0">
                <a:solidFill>
                  <a:srgbClr val="333333"/>
                </a:solidFill>
                <a:effectLst/>
                <a:highlight>
                  <a:srgbClr val="FFFFFF"/>
                </a:highlight>
                <a:latin typeface="inter-bold"/>
              </a:rPr>
              <a:t>3</a:t>
            </a:r>
            <a:r>
              <a:rPr lang="en-US" b="1" i="0" dirty="0">
                <a:solidFill>
                  <a:srgbClr val="333333"/>
                </a:solidFill>
                <a:effectLst/>
                <a:highlight>
                  <a:srgbClr val="FFFFFF"/>
                </a:highlight>
                <a:latin typeface="inter-bold"/>
              </a:rPr>
              <a:t> +.........+ n</a:t>
            </a:r>
            <a:r>
              <a:rPr lang="en-US" b="1" i="0" baseline="30000" dirty="0">
                <a:solidFill>
                  <a:srgbClr val="333333"/>
                </a:solidFill>
                <a:effectLst/>
                <a:highlight>
                  <a:srgbClr val="FFFFFF"/>
                </a:highlight>
                <a:latin typeface="inter-bold"/>
              </a:rPr>
              <a:t>m</a:t>
            </a:r>
            <a:r>
              <a:rPr lang="en-US" b="1" i="0" dirty="0">
                <a:solidFill>
                  <a:srgbClr val="333333"/>
                </a:solidFill>
                <a:effectLst/>
                <a:highlight>
                  <a:srgbClr val="FFFFFF"/>
                </a:highlight>
                <a:latin typeface="inter-bold"/>
              </a:rPr>
              <a:t>=O(n</a:t>
            </a:r>
            <a:r>
              <a:rPr lang="en-US" b="1" i="0" baseline="30000" dirty="0">
                <a:solidFill>
                  <a:srgbClr val="333333"/>
                </a:solidFill>
                <a:effectLst/>
                <a:highlight>
                  <a:srgbClr val="FFFFFF"/>
                </a:highlight>
                <a:latin typeface="inter-bold"/>
              </a:rPr>
              <a:t>m</a:t>
            </a:r>
            <a:r>
              <a:rPr lang="en-US" b="1" i="0" dirty="0">
                <a:solidFill>
                  <a:srgbClr val="333333"/>
                </a:solidFill>
                <a:effectLst/>
                <a:highlight>
                  <a:srgbClr val="FFFFFF"/>
                </a:highlight>
                <a:latin typeface="inter-bold"/>
              </a:rPr>
              <a:t>)</a:t>
            </a:r>
            <a:endParaRPr lang="en-US" b="0" i="0" dirty="0">
              <a:solidFill>
                <a:srgbClr val="333333"/>
              </a:solidFill>
              <a:effectLst/>
              <a:highlight>
                <a:srgbClr val="FFFFFF"/>
              </a:highlight>
              <a:latin typeface="inter-regular"/>
            </a:endParaRPr>
          </a:p>
          <a:p>
            <a:pPr algn="just"/>
            <a:r>
              <a:rPr lang="en-US" b="1" i="0" dirty="0">
                <a:solidFill>
                  <a:srgbClr val="333333"/>
                </a:solidFill>
                <a:effectLst/>
                <a:highlight>
                  <a:srgbClr val="FFFFFF"/>
                </a:highlight>
                <a:latin typeface="inter-bold"/>
              </a:rPr>
              <a:t>Where, m= maximum depth of any node and this can be much larger than d (Shallowest solution depth)</a:t>
            </a:r>
            <a:endParaRPr lang="en-US" b="0" i="0" dirty="0">
              <a:solidFill>
                <a:srgbClr val="333333"/>
              </a:solidFill>
              <a:effectLst/>
              <a:highlight>
                <a:srgbClr val="FFFFFF"/>
              </a:highlight>
              <a:latin typeface="inter-regular"/>
            </a:endParaRPr>
          </a:p>
          <a:p>
            <a:pPr algn="just"/>
            <a:r>
              <a:rPr lang="en-US" b="1" i="0" dirty="0">
                <a:solidFill>
                  <a:srgbClr val="333333"/>
                </a:solidFill>
                <a:effectLst/>
                <a:highlight>
                  <a:srgbClr val="FFFFFF"/>
                </a:highlight>
                <a:latin typeface="inter-bold"/>
              </a:rPr>
              <a:t>Space Complexity:</a:t>
            </a:r>
            <a:r>
              <a:rPr lang="en-US" b="0" i="0" dirty="0">
                <a:solidFill>
                  <a:srgbClr val="333333"/>
                </a:solidFill>
                <a:effectLst/>
                <a:highlight>
                  <a:srgbClr val="FFFFFF"/>
                </a:highlight>
                <a:latin typeface="inter-regular"/>
              </a:rPr>
              <a:t> DFS algorithm needs to store only single path from the root node, hence space complexity of DFS is equivalent to the size of the fringe set, which is </a:t>
            </a:r>
            <a:r>
              <a:rPr lang="en-US" b="1" i="0" dirty="0">
                <a:solidFill>
                  <a:srgbClr val="333333"/>
                </a:solidFill>
                <a:effectLst/>
                <a:highlight>
                  <a:srgbClr val="FFFFFF"/>
                </a:highlight>
                <a:latin typeface="inter-bold"/>
              </a:rPr>
              <a:t>O(bm)</a:t>
            </a:r>
            <a:r>
              <a:rPr lang="en-US" b="0" i="0" dirty="0">
                <a:solidFill>
                  <a:srgbClr val="333333"/>
                </a:solidFill>
                <a:effectLst/>
                <a:highlight>
                  <a:srgbClr val="FFFFFF"/>
                </a:highlight>
                <a:latin typeface="inter-regular"/>
              </a:rPr>
              <a:t>.</a:t>
            </a:r>
          </a:p>
        </p:txBody>
      </p:sp>
    </p:spTree>
    <p:extLst>
      <p:ext uri="{BB962C8B-B14F-4D97-AF65-F5344CB8AC3E}">
        <p14:creationId xmlns:p14="http://schemas.microsoft.com/office/powerpoint/2010/main" val="21380560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D126F5-F21E-9ACB-DE31-98DB30B56D56}"/>
              </a:ext>
            </a:extLst>
          </p:cNvPr>
          <p:cNvSpPr>
            <a:spLocks noGrp="1"/>
          </p:cNvSpPr>
          <p:nvPr>
            <p:ph idx="1"/>
          </p:nvPr>
        </p:nvSpPr>
        <p:spPr>
          <a:xfrm>
            <a:off x="304800" y="182881"/>
            <a:ext cx="11750040" cy="1112520"/>
          </a:xfrm>
        </p:spPr>
        <p:txBody>
          <a:bodyPr>
            <a:normAutofit fontScale="92500" lnSpcReduction="20000"/>
          </a:bodyPr>
          <a:lstStyle/>
          <a:p>
            <a:pPr algn="just"/>
            <a:r>
              <a:rPr lang="en-US" b="0" i="0" dirty="0">
                <a:solidFill>
                  <a:srgbClr val="610B38"/>
                </a:solidFill>
                <a:effectLst/>
                <a:highlight>
                  <a:srgbClr val="FFFFFF"/>
                </a:highlight>
                <a:latin typeface="erdana"/>
              </a:rPr>
              <a:t>3. Depth-Limited Search Algorithm:</a:t>
            </a:r>
          </a:p>
          <a:p>
            <a:pPr algn="just"/>
            <a:r>
              <a:rPr lang="en-US" b="0" i="0" dirty="0">
                <a:solidFill>
                  <a:srgbClr val="333333"/>
                </a:solidFill>
                <a:effectLst/>
                <a:highlight>
                  <a:srgbClr val="FFFFFF"/>
                </a:highlight>
                <a:latin typeface="inter-regular"/>
              </a:rPr>
              <a:t>A depth-limited search algorithm is similar to depth-first search with a predetermined limit. Depth-limited search can solve the drawback of the infinite path in the Depth-first search. In this algorithm, the node at the depth limit will treat as it has no successor nodes further.</a:t>
            </a:r>
          </a:p>
          <a:p>
            <a:endParaRPr lang="en-SG" dirty="0"/>
          </a:p>
        </p:txBody>
      </p:sp>
      <p:sp>
        <p:nvSpPr>
          <p:cNvPr id="5" name="TextBox 4">
            <a:extLst>
              <a:ext uri="{FF2B5EF4-FFF2-40B4-BE49-F238E27FC236}">
                <a16:creationId xmlns:a16="http://schemas.microsoft.com/office/drawing/2014/main" id="{5D2E02FF-06AD-F5E2-3547-7B21C9EE0C3D}"/>
              </a:ext>
            </a:extLst>
          </p:cNvPr>
          <p:cNvSpPr txBox="1"/>
          <p:nvPr/>
        </p:nvSpPr>
        <p:spPr>
          <a:xfrm>
            <a:off x="373380" y="1545997"/>
            <a:ext cx="11612880" cy="923330"/>
          </a:xfrm>
          <a:prstGeom prst="rect">
            <a:avLst/>
          </a:prstGeom>
          <a:noFill/>
        </p:spPr>
        <p:txBody>
          <a:bodyPr wrap="square">
            <a:spAutoFit/>
          </a:bodyPr>
          <a:lstStyle/>
          <a:p>
            <a:pPr algn="just"/>
            <a:r>
              <a:rPr lang="en-US" b="0" i="0" dirty="0">
                <a:solidFill>
                  <a:srgbClr val="333333"/>
                </a:solidFill>
                <a:effectLst/>
                <a:highlight>
                  <a:srgbClr val="FFFFFF"/>
                </a:highlight>
                <a:latin typeface="inter-regular"/>
              </a:rPr>
              <a:t>Depth-limited search can be terminated with two Conditions of failure:</a:t>
            </a:r>
          </a:p>
          <a:p>
            <a:pPr algn="just">
              <a:buFont typeface="Arial" panose="020B0604020202020204" pitchFamily="34" charset="0"/>
              <a:buChar char="•"/>
            </a:pPr>
            <a:r>
              <a:rPr lang="en-US" b="0" i="0" dirty="0">
                <a:solidFill>
                  <a:srgbClr val="000000"/>
                </a:solidFill>
                <a:effectLst/>
                <a:highlight>
                  <a:srgbClr val="FFFFFF"/>
                </a:highlight>
                <a:latin typeface="inter-regular"/>
              </a:rPr>
              <a:t>Standard failure value: It indicates that problem does not have any solution.</a:t>
            </a:r>
          </a:p>
          <a:p>
            <a:pPr algn="just">
              <a:buFont typeface="Arial" panose="020B0604020202020204" pitchFamily="34" charset="0"/>
              <a:buChar char="•"/>
            </a:pPr>
            <a:r>
              <a:rPr lang="en-US" b="0" i="0" dirty="0">
                <a:solidFill>
                  <a:srgbClr val="000000"/>
                </a:solidFill>
                <a:effectLst/>
                <a:highlight>
                  <a:srgbClr val="FFFFFF"/>
                </a:highlight>
                <a:latin typeface="inter-regular"/>
              </a:rPr>
              <a:t>Cutoff failure value: It defines no solution for the problem within a given depth limit.</a:t>
            </a:r>
          </a:p>
        </p:txBody>
      </p:sp>
      <p:pic>
        <p:nvPicPr>
          <p:cNvPr id="10242" name="Picture 2" descr="Uninformed Search Algorithms">
            <a:extLst>
              <a:ext uri="{FF2B5EF4-FFF2-40B4-BE49-F238E27FC236}">
                <a16:creationId xmlns:a16="http://schemas.microsoft.com/office/drawing/2014/main" id="{2FF9EF65-AB31-F73F-5BBD-D68F24D3A4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3760" y="2719923"/>
            <a:ext cx="4762500" cy="3810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3F00796-7E21-EBA2-A576-7005FBEB5E32}"/>
              </a:ext>
            </a:extLst>
          </p:cNvPr>
          <p:cNvSpPr txBox="1"/>
          <p:nvPr/>
        </p:nvSpPr>
        <p:spPr>
          <a:xfrm>
            <a:off x="567690" y="3053418"/>
            <a:ext cx="6103620" cy="2031325"/>
          </a:xfrm>
          <a:prstGeom prst="rect">
            <a:avLst/>
          </a:prstGeom>
          <a:noFill/>
        </p:spPr>
        <p:txBody>
          <a:bodyPr wrap="square">
            <a:spAutoFit/>
          </a:bodyPr>
          <a:lstStyle/>
          <a:p>
            <a:pPr algn="just"/>
            <a:r>
              <a:rPr lang="en-US" b="1" i="0" dirty="0">
                <a:solidFill>
                  <a:srgbClr val="333333"/>
                </a:solidFill>
                <a:effectLst/>
                <a:highlight>
                  <a:srgbClr val="FFFFFF"/>
                </a:highlight>
                <a:latin typeface="inter-bold"/>
              </a:rPr>
              <a:t>Completeness:</a:t>
            </a:r>
            <a:r>
              <a:rPr lang="en-US" b="0" i="0" dirty="0">
                <a:solidFill>
                  <a:srgbClr val="333333"/>
                </a:solidFill>
                <a:effectLst/>
                <a:highlight>
                  <a:srgbClr val="FFFFFF"/>
                </a:highlight>
                <a:latin typeface="inter-regular"/>
              </a:rPr>
              <a:t> DLS search algorithm is complete if the solution is above the depth-limit.</a:t>
            </a:r>
          </a:p>
          <a:p>
            <a:pPr algn="just"/>
            <a:r>
              <a:rPr lang="en-US" b="1" i="0" dirty="0">
                <a:solidFill>
                  <a:srgbClr val="333333"/>
                </a:solidFill>
                <a:effectLst/>
                <a:highlight>
                  <a:srgbClr val="FFFFFF"/>
                </a:highlight>
                <a:latin typeface="inter-bold"/>
              </a:rPr>
              <a:t>Time Complexity:</a:t>
            </a:r>
            <a:r>
              <a:rPr lang="en-US" b="0" i="0" dirty="0">
                <a:solidFill>
                  <a:srgbClr val="333333"/>
                </a:solidFill>
                <a:effectLst/>
                <a:highlight>
                  <a:srgbClr val="FFFFFF"/>
                </a:highlight>
                <a:latin typeface="inter-regular"/>
              </a:rPr>
              <a:t> Time complexity of DLS algorithm is </a:t>
            </a:r>
            <a:r>
              <a:rPr lang="en-US" b="1" i="0" dirty="0">
                <a:solidFill>
                  <a:srgbClr val="333333"/>
                </a:solidFill>
                <a:effectLst/>
                <a:highlight>
                  <a:srgbClr val="FFFFFF"/>
                </a:highlight>
                <a:latin typeface="inter-bold"/>
              </a:rPr>
              <a:t>O(b</a:t>
            </a:r>
            <a:r>
              <a:rPr lang="en-US" b="1" i="0" baseline="30000" dirty="0">
                <a:solidFill>
                  <a:srgbClr val="333333"/>
                </a:solidFill>
                <a:effectLst/>
                <a:highlight>
                  <a:srgbClr val="FFFFFF"/>
                </a:highlight>
                <a:latin typeface="inter-bold"/>
              </a:rPr>
              <a:t>ℓ</a:t>
            </a:r>
            <a:r>
              <a:rPr lang="en-US" b="1" i="0" dirty="0">
                <a:solidFill>
                  <a:srgbClr val="333333"/>
                </a:solidFill>
                <a:effectLst/>
                <a:highlight>
                  <a:srgbClr val="FFFFFF"/>
                </a:highlight>
                <a:latin typeface="inter-bold"/>
              </a:rPr>
              <a:t>)</a:t>
            </a:r>
            <a:r>
              <a:rPr lang="en-US" b="0" i="0" dirty="0">
                <a:solidFill>
                  <a:srgbClr val="333333"/>
                </a:solidFill>
                <a:effectLst/>
                <a:highlight>
                  <a:srgbClr val="FFFFFF"/>
                </a:highlight>
                <a:latin typeface="inter-regular"/>
              </a:rPr>
              <a:t>.</a:t>
            </a:r>
          </a:p>
          <a:p>
            <a:pPr algn="just"/>
            <a:r>
              <a:rPr lang="en-US" b="1" i="0" dirty="0">
                <a:solidFill>
                  <a:srgbClr val="333333"/>
                </a:solidFill>
                <a:effectLst/>
                <a:highlight>
                  <a:srgbClr val="FFFFFF"/>
                </a:highlight>
                <a:latin typeface="inter-bold"/>
              </a:rPr>
              <a:t>Space Complexity:</a:t>
            </a:r>
            <a:r>
              <a:rPr lang="en-US" b="0" i="0" dirty="0">
                <a:solidFill>
                  <a:srgbClr val="333333"/>
                </a:solidFill>
                <a:effectLst/>
                <a:highlight>
                  <a:srgbClr val="FFFFFF"/>
                </a:highlight>
                <a:latin typeface="inter-regular"/>
              </a:rPr>
              <a:t> Space complexity of DLS algorithm is O</a:t>
            </a:r>
            <a:r>
              <a:rPr lang="en-US" b="1" i="0" dirty="0">
                <a:solidFill>
                  <a:srgbClr val="333333"/>
                </a:solidFill>
                <a:effectLst/>
                <a:highlight>
                  <a:srgbClr val="FFFFFF"/>
                </a:highlight>
                <a:latin typeface="inter-bold"/>
              </a:rPr>
              <a:t>(b×ℓ)</a:t>
            </a:r>
            <a:r>
              <a:rPr lang="en-US" b="0" i="0" dirty="0">
                <a:solidFill>
                  <a:srgbClr val="333333"/>
                </a:solidFill>
                <a:effectLst/>
                <a:highlight>
                  <a:srgbClr val="FFFFFF"/>
                </a:highlight>
                <a:latin typeface="inter-regular"/>
              </a:rPr>
              <a:t>.</a:t>
            </a:r>
          </a:p>
          <a:p>
            <a:pPr algn="just"/>
            <a:r>
              <a:rPr lang="en-US" b="1" i="0" dirty="0">
                <a:solidFill>
                  <a:srgbClr val="333333"/>
                </a:solidFill>
                <a:effectLst/>
                <a:highlight>
                  <a:srgbClr val="FFFFFF"/>
                </a:highlight>
                <a:latin typeface="inter-bold"/>
              </a:rPr>
              <a:t>Optimal:</a:t>
            </a:r>
            <a:r>
              <a:rPr lang="en-US" b="0" i="0" dirty="0">
                <a:solidFill>
                  <a:srgbClr val="333333"/>
                </a:solidFill>
                <a:effectLst/>
                <a:highlight>
                  <a:srgbClr val="FFFFFF"/>
                </a:highlight>
                <a:latin typeface="inter-regular"/>
              </a:rPr>
              <a:t> Depth-limited search can be viewed as a special case of DFS, and it is also not optimal even if ℓ&gt;d.</a:t>
            </a:r>
          </a:p>
        </p:txBody>
      </p:sp>
    </p:spTree>
    <p:extLst>
      <p:ext uri="{BB962C8B-B14F-4D97-AF65-F5344CB8AC3E}">
        <p14:creationId xmlns:p14="http://schemas.microsoft.com/office/powerpoint/2010/main" val="28686843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83DFA0-2F5F-861E-BB08-640CC50C272A}"/>
              </a:ext>
            </a:extLst>
          </p:cNvPr>
          <p:cNvSpPr>
            <a:spLocks noGrp="1"/>
          </p:cNvSpPr>
          <p:nvPr>
            <p:ph idx="1"/>
          </p:nvPr>
        </p:nvSpPr>
        <p:spPr>
          <a:xfrm>
            <a:off x="198120" y="320041"/>
            <a:ext cx="6995160" cy="2862322"/>
          </a:xfrm>
        </p:spPr>
        <p:txBody>
          <a:bodyPr>
            <a:normAutofit fontScale="92500" lnSpcReduction="10000"/>
          </a:bodyPr>
          <a:lstStyle/>
          <a:p>
            <a:pPr algn="just"/>
            <a:r>
              <a:rPr lang="en-US" b="0" i="0" dirty="0">
                <a:solidFill>
                  <a:srgbClr val="610B38"/>
                </a:solidFill>
                <a:effectLst/>
                <a:highlight>
                  <a:srgbClr val="FFFFFF"/>
                </a:highlight>
                <a:latin typeface="erdana"/>
              </a:rPr>
              <a:t>4. Uniform-cost Search Algorithm:</a:t>
            </a:r>
          </a:p>
          <a:p>
            <a:pPr algn="just"/>
            <a:r>
              <a:rPr lang="en-US" b="0" i="0" dirty="0">
                <a:solidFill>
                  <a:srgbClr val="333333"/>
                </a:solidFill>
                <a:effectLst/>
                <a:highlight>
                  <a:srgbClr val="FFFFFF"/>
                </a:highlight>
                <a:latin typeface="inter-regular"/>
              </a:rPr>
              <a:t>Uniform-cost search is a searching algorithm used for traversing a weighted tree or graph. This algorithm comes into play when a different cost is available for each edge. The primary goal of the uniform-cost search is to find a path to the goal node which has the lowest cumulative cost. Uniform-cost search expands nodes according to their path costs form the root node. It can be used to solve any graph/tree where the optimal cost is in demand. A uniform-cost search algorithm is implemented by the priority queue. It gives maximum priority to the lowest cumulative cost. Uniform cost search is equivalent to BFS algorithm if the path cost of all edges is the same.</a:t>
            </a:r>
          </a:p>
          <a:p>
            <a:endParaRPr lang="en-SG" dirty="0"/>
          </a:p>
        </p:txBody>
      </p:sp>
      <p:pic>
        <p:nvPicPr>
          <p:cNvPr id="11266" name="Picture 2" descr="Uninformed Search Algorithms">
            <a:extLst>
              <a:ext uri="{FF2B5EF4-FFF2-40B4-BE49-F238E27FC236}">
                <a16:creationId xmlns:a16="http://schemas.microsoft.com/office/drawing/2014/main" id="{4D4CF70F-1C56-C6B9-E2FD-344FE4B91D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29500" y="0"/>
            <a:ext cx="4762500" cy="3810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25B7F5-8EA8-7D4F-A2D8-105D0FAB03E0}"/>
              </a:ext>
            </a:extLst>
          </p:cNvPr>
          <p:cNvSpPr txBox="1"/>
          <p:nvPr/>
        </p:nvSpPr>
        <p:spPr>
          <a:xfrm>
            <a:off x="426720" y="3675638"/>
            <a:ext cx="11567160" cy="2862322"/>
          </a:xfrm>
          <a:prstGeom prst="rect">
            <a:avLst/>
          </a:prstGeom>
          <a:noFill/>
        </p:spPr>
        <p:txBody>
          <a:bodyPr wrap="square">
            <a:spAutoFit/>
          </a:bodyPr>
          <a:lstStyle/>
          <a:p>
            <a:pPr algn="just"/>
            <a:r>
              <a:rPr lang="en-US" b="1" i="0" dirty="0">
                <a:solidFill>
                  <a:srgbClr val="333333"/>
                </a:solidFill>
                <a:effectLst/>
                <a:highlight>
                  <a:srgbClr val="FFFFFF"/>
                </a:highlight>
                <a:latin typeface="inter-bold"/>
              </a:rPr>
              <a:t>Completeness:</a:t>
            </a:r>
            <a:endParaRPr lang="en-US" b="0" i="0" dirty="0">
              <a:solidFill>
                <a:srgbClr val="333333"/>
              </a:solidFill>
              <a:effectLst/>
              <a:highlight>
                <a:srgbClr val="FFFFFF"/>
              </a:highlight>
              <a:latin typeface="inter-regular"/>
            </a:endParaRPr>
          </a:p>
          <a:p>
            <a:pPr algn="just"/>
            <a:r>
              <a:rPr lang="en-US" b="0" i="0" dirty="0">
                <a:solidFill>
                  <a:srgbClr val="333333"/>
                </a:solidFill>
                <a:effectLst/>
                <a:highlight>
                  <a:srgbClr val="FFFFFF"/>
                </a:highlight>
                <a:latin typeface="inter-regular"/>
              </a:rPr>
              <a:t>Uniform-cost search is complete, such as if there is a solution, UCS will find it.</a:t>
            </a:r>
          </a:p>
          <a:p>
            <a:pPr algn="just"/>
            <a:r>
              <a:rPr lang="en-US" b="1" i="0" dirty="0">
                <a:solidFill>
                  <a:srgbClr val="333333"/>
                </a:solidFill>
                <a:effectLst/>
                <a:highlight>
                  <a:srgbClr val="FFFFFF"/>
                </a:highlight>
                <a:latin typeface="inter-bold"/>
              </a:rPr>
              <a:t>Time Complexity:</a:t>
            </a:r>
            <a:endParaRPr lang="en-US" b="0" i="0" dirty="0">
              <a:solidFill>
                <a:srgbClr val="333333"/>
              </a:solidFill>
              <a:effectLst/>
              <a:highlight>
                <a:srgbClr val="FFFFFF"/>
              </a:highlight>
              <a:latin typeface="inter-regular"/>
            </a:endParaRPr>
          </a:p>
          <a:p>
            <a:pPr algn="just"/>
            <a:r>
              <a:rPr lang="en-US" b="0" i="0" dirty="0">
                <a:solidFill>
                  <a:srgbClr val="333333"/>
                </a:solidFill>
                <a:effectLst/>
                <a:highlight>
                  <a:srgbClr val="FFFFFF"/>
                </a:highlight>
                <a:latin typeface="inter-regular"/>
              </a:rPr>
              <a:t>Let C* </a:t>
            </a:r>
            <a:r>
              <a:rPr lang="en-US" b="1" i="0" dirty="0">
                <a:solidFill>
                  <a:srgbClr val="333333"/>
                </a:solidFill>
                <a:effectLst/>
                <a:highlight>
                  <a:srgbClr val="FFFFFF"/>
                </a:highlight>
                <a:latin typeface="inter-bold"/>
              </a:rPr>
              <a:t>is Cost of the optimal solution</a:t>
            </a:r>
            <a:r>
              <a:rPr lang="en-US" b="0" i="0" dirty="0">
                <a:solidFill>
                  <a:srgbClr val="333333"/>
                </a:solidFill>
                <a:effectLst/>
                <a:highlight>
                  <a:srgbClr val="FFFFFF"/>
                </a:highlight>
                <a:latin typeface="inter-regular"/>
              </a:rPr>
              <a:t>, and </a:t>
            </a:r>
            <a:r>
              <a:rPr lang="en-US" b="1" i="0" dirty="0">
                <a:solidFill>
                  <a:srgbClr val="333333"/>
                </a:solidFill>
                <a:effectLst/>
                <a:highlight>
                  <a:srgbClr val="FFFFFF"/>
                </a:highlight>
                <a:latin typeface="inter-bold"/>
              </a:rPr>
              <a:t>ε</a:t>
            </a:r>
            <a:r>
              <a:rPr lang="en-US" b="0" i="0" dirty="0">
                <a:solidFill>
                  <a:srgbClr val="333333"/>
                </a:solidFill>
                <a:effectLst/>
                <a:highlight>
                  <a:srgbClr val="FFFFFF"/>
                </a:highlight>
                <a:latin typeface="inter-regular"/>
              </a:rPr>
              <a:t> is each step to get closer to the goal node. Then the number of steps is = C*/ε+1. Here we have taken +1, as we start from state 0 and end to C*/ε.</a:t>
            </a:r>
          </a:p>
          <a:p>
            <a:pPr algn="just"/>
            <a:r>
              <a:rPr lang="en-US" b="0" i="0" dirty="0">
                <a:solidFill>
                  <a:srgbClr val="333333"/>
                </a:solidFill>
                <a:effectLst/>
                <a:highlight>
                  <a:srgbClr val="FFFFFF"/>
                </a:highlight>
                <a:latin typeface="inter-regular"/>
              </a:rPr>
              <a:t>Hence, the worst-case time complexity of Uniform-cost search </a:t>
            </a:r>
            <a:r>
              <a:rPr lang="en-US" b="0" i="0" dirty="0" err="1">
                <a:solidFill>
                  <a:srgbClr val="333333"/>
                </a:solidFill>
                <a:effectLst/>
                <a:highlight>
                  <a:srgbClr val="FFFFFF"/>
                </a:highlight>
                <a:latin typeface="inter-regular"/>
              </a:rPr>
              <a:t>is</a:t>
            </a:r>
            <a:r>
              <a:rPr lang="en-US" b="1" i="0" dirty="0" err="1">
                <a:solidFill>
                  <a:srgbClr val="333333"/>
                </a:solidFill>
                <a:effectLst/>
                <a:highlight>
                  <a:srgbClr val="FFFFFF"/>
                </a:highlight>
                <a:latin typeface="inter-bold"/>
              </a:rPr>
              <a:t>O</a:t>
            </a:r>
            <a:r>
              <a:rPr lang="en-US" b="1" i="0" dirty="0">
                <a:solidFill>
                  <a:srgbClr val="333333"/>
                </a:solidFill>
                <a:effectLst/>
                <a:highlight>
                  <a:srgbClr val="FFFFFF"/>
                </a:highlight>
                <a:latin typeface="inter-bold"/>
              </a:rPr>
              <a:t>(b</a:t>
            </a:r>
            <a:r>
              <a:rPr lang="en-US" b="1" i="0" baseline="30000" dirty="0">
                <a:solidFill>
                  <a:srgbClr val="333333"/>
                </a:solidFill>
                <a:effectLst/>
                <a:highlight>
                  <a:srgbClr val="FFFFFF"/>
                </a:highlight>
                <a:latin typeface="inter-bold"/>
              </a:rPr>
              <a:t>1 + [C*/ε]</a:t>
            </a:r>
            <a:r>
              <a:rPr lang="en-US" b="1" i="0" dirty="0">
                <a:solidFill>
                  <a:srgbClr val="333333"/>
                </a:solidFill>
                <a:effectLst/>
                <a:highlight>
                  <a:srgbClr val="FFFFFF"/>
                </a:highlight>
                <a:latin typeface="inter-bold"/>
              </a:rPr>
              <a:t>)/</a:t>
            </a:r>
            <a:r>
              <a:rPr lang="en-US" b="0" i="0" dirty="0">
                <a:solidFill>
                  <a:srgbClr val="333333"/>
                </a:solidFill>
                <a:effectLst/>
                <a:highlight>
                  <a:srgbClr val="FFFFFF"/>
                </a:highlight>
                <a:latin typeface="inter-regular"/>
              </a:rPr>
              <a:t>.</a:t>
            </a:r>
          </a:p>
          <a:p>
            <a:pPr algn="just"/>
            <a:r>
              <a:rPr lang="en-US" b="1" i="0" dirty="0">
                <a:solidFill>
                  <a:srgbClr val="333333"/>
                </a:solidFill>
                <a:effectLst/>
                <a:highlight>
                  <a:srgbClr val="FFFFFF"/>
                </a:highlight>
                <a:latin typeface="inter-bold"/>
              </a:rPr>
              <a:t>Space Complexity:</a:t>
            </a:r>
            <a:endParaRPr lang="en-US" b="0" i="0" dirty="0">
              <a:solidFill>
                <a:srgbClr val="333333"/>
              </a:solidFill>
              <a:effectLst/>
              <a:highlight>
                <a:srgbClr val="FFFFFF"/>
              </a:highlight>
              <a:latin typeface="inter-regular"/>
            </a:endParaRPr>
          </a:p>
          <a:p>
            <a:pPr algn="just"/>
            <a:r>
              <a:rPr lang="en-US" b="0" i="0" dirty="0">
                <a:solidFill>
                  <a:srgbClr val="333333"/>
                </a:solidFill>
                <a:effectLst/>
                <a:highlight>
                  <a:srgbClr val="FFFFFF"/>
                </a:highlight>
                <a:latin typeface="inter-regular"/>
              </a:rPr>
              <a:t>The same logic is for space complexity so, the worst-case space complexity of Uniform-cost search is </a:t>
            </a:r>
            <a:r>
              <a:rPr lang="en-US" b="1" i="0" dirty="0">
                <a:solidFill>
                  <a:srgbClr val="333333"/>
                </a:solidFill>
                <a:effectLst/>
                <a:highlight>
                  <a:srgbClr val="FFFFFF"/>
                </a:highlight>
                <a:latin typeface="inter-bold"/>
              </a:rPr>
              <a:t>O(b</a:t>
            </a:r>
            <a:r>
              <a:rPr lang="en-US" b="1" i="0" baseline="30000" dirty="0">
                <a:solidFill>
                  <a:srgbClr val="333333"/>
                </a:solidFill>
                <a:effectLst/>
                <a:highlight>
                  <a:srgbClr val="FFFFFF"/>
                </a:highlight>
                <a:latin typeface="inter-bold"/>
              </a:rPr>
              <a:t>1 + [C*/ε]</a:t>
            </a:r>
            <a:r>
              <a:rPr lang="en-US" b="1" i="0" dirty="0">
                <a:solidFill>
                  <a:srgbClr val="333333"/>
                </a:solidFill>
                <a:effectLst/>
                <a:highlight>
                  <a:srgbClr val="FFFFFF"/>
                </a:highlight>
                <a:latin typeface="inter-bold"/>
              </a:rPr>
              <a:t>)</a:t>
            </a:r>
            <a:r>
              <a:rPr lang="en-US" b="0" i="0" dirty="0">
                <a:solidFill>
                  <a:srgbClr val="333333"/>
                </a:solidFill>
                <a:effectLst/>
                <a:highlight>
                  <a:srgbClr val="FFFFFF"/>
                </a:highlight>
                <a:latin typeface="inter-regular"/>
              </a:rPr>
              <a:t>.</a:t>
            </a:r>
          </a:p>
          <a:p>
            <a:pPr algn="just"/>
            <a:r>
              <a:rPr lang="en-US" b="1" i="0" dirty="0">
                <a:solidFill>
                  <a:srgbClr val="333333"/>
                </a:solidFill>
                <a:effectLst/>
                <a:highlight>
                  <a:srgbClr val="FFFFFF"/>
                </a:highlight>
                <a:latin typeface="inter-bold"/>
              </a:rPr>
              <a:t>Optimal:</a:t>
            </a:r>
            <a:endParaRPr lang="en-US" b="0" i="0" dirty="0">
              <a:solidFill>
                <a:srgbClr val="333333"/>
              </a:solidFill>
              <a:effectLst/>
              <a:highlight>
                <a:srgbClr val="FFFFFF"/>
              </a:highlight>
              <a:latin typeface="inter-regular"/>
            </a:endParaRPr>
          </a:p>
          <a:p>
            <a:pPr algn="just"/>
            <a:r>
              <a:rPr lang="en-US" b="0" i="0" dirty="0">
                <a:solidFill>
                  <a:srgbClr val="333333"/>
                </a:solidFill>
                <a:effectLst/>
                <a:highlight>
                  <a:srgbClr val="FFFFFF"/>
                </a:highlight>
                <a:latin typeface="inter-regular"/>
              </a:rPr>
              <a:t>Uniform-cost search is always optimal as it only selects a path with the lowest path cost.</a:t>
            </a:r>
          </a:p>
        </p:txBody>
      </p:sp>
    </p:spTree>
    <p:extLst>
      <p:ext uri="{BB962C8B-B14F-4D97-AF65-F5344CB8AC3E}">
        <p14:creationId xmlns:p14="http://schemas.microsoft.com/office/powerpoint/2010/main" val="12360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760BA7-7605-1C96-6205-93F4B798A765}"/>
              </a:ext>
            </a:extLst>
          </p:cNvPr>
          <p:cNvSpPr>
            <a:spLocks noGrp="1"/>
          </p:cNvSpPr>
          <p:nvPr>
            <p:ph idx="1"/>
          </p:nvPr>
        </p:nvSpPr>
        <p:spPr>
          <a:xfrm>
            <a:off x="441960" y="731521"/>
            <a:ext cx="10744200" cy="3017520"/>
          </a:xfrm>
        </p:spPr>
        <p:txBody>
          <a:bodyPr>
            <a:normAutofit/>
          </a:bodyPr>
          <a:lstStyle/>
          <a:p>
            <a:pPr marL="342900" lvl="0" indent="-342900" algn="just">
              <a:lnSpc>
                <a:spcPct val="107000"/>
              </a:lnSpc>
              <a:spcAft>
                <a:spcPts val="800"/>
              </a:spcAft>
              <a:buFont typeface="Wingdings" panose="05000000000000000000" pitchFamily="2" charset="2"/>
              <a:buChar char=""/>
            </a:pPr>
            <a:r>
              <a:rPr lang="en-US" sz="2400" kern="0" dirty="0">
                <a:solidFill>
                  <a:srgbClr val="000000"/>
                </a:solidFill>
                <a:effectLst/>
                <a:latin typeface="Times New Roman" panose="02020603050405020304" pitchFamily="18" charset="0"/>
                <a:ea typeface="Times New Roman" panose="02020603050405020304" pitchFamily="18" charset="0"/>
                <a:cs typeface="Vrinda" panose="020B0502040204020203" pitchFamily="34" charset="0"/>
              </a:rPr>
              <a:t>Review of Un-Informed Search Strategies and game playing; </a:t>
            </a:r>
            <a:endParaRPr lang="en-SG" sz="2400" kern="100" dirty="0">
              <a:effectLst/>
              <a:latin typeface="Calibri" panose="020F0502020204030204" pitchFamily="34" charset="0"/>
              <a:ea typeface="Calibri" panose="020F0502020204030204" pitchFamily="34" charset="0"/>
              <a:cs typeface="Vrinda" panose="020B0502040204020203" pitchFamily="34" charset="0"/>
            </a:endParaRPr>
          </a:p>
          <a:p>
            <a:pPr marL="342900" lvl="0" indent="-342900" algn="just">
              <a:lnSpc>
                <a:spcPct val="107000"/>
              </a:lnSpc>
              <a:spcAft>
                <a:spcPts val="800"/>
              </a:spcAft>
              <a:buFont typeface="Wingdings" panose="05000000000000000000" pitchFamily="2" charset="2"/>
              <a:buChar char=""/>
            </a:pPr>
            <a:r>
              <a:rPr lang="en-US" sz="2400" kern="0" dirty="0">
                <a:solidFill>
                  <a:srgbClr val="000000"/>
                </a:solidFill>
                <a:effectLst/>
                <a:latin typeface="Times New Roman" panose="02020603050405020304" pitchFamily="18" charset="0"/>
                <a:ea typeface="Times New Roman" panose="02020603050405020304" pitchFamily="18" charset="0"/>
                <a:cs typeface="Vrinda" panose="020B0502040204020203" pitchFamily="34" charset="0"/>
              </a:rPr>
              <a:t>Informed search Strategies: A*, Heuristic functions, Memory Bounded Search (IDA*, SMA*); </a:t>
            </a:r>
            <a:endParaRPr lang="en-SG" sz="2400" kern="100" dirty="0">
              <a:effectLst/>
              <a:latin typeface="Calibri" panose="020F0502020204030204" pitchFamily="34" charset="0"/>
              <a:ea typeface="Calibri" panose="020F0502020204030204" pitchFamily="34" charset="0"/>
              <a:cs typeface="Vrinda" panose="020B0502040204020203" pitchFamily="34" charset="0"/>
            </a:endParaRPr>
          </a:p>
          <a:p>
            <a:pPr marL="342900" lvl="0" indent="-342900" algn="just">
              <a:lnSpc>
                <a:spcPct val="107000"/>
              </a:lnSpc>
              <a:spcAft>
                <a:spcPts val="800"/>
              </a:spcAft>
              <a:buFont typeface="Wingdings" panose="05000000000000000000" pitchFamily="2" charset="2"/>
              <a:buChar char=""/>
            </a:pPr>
            <a:r>
              <a:rPr lang="en-US" sz="2400" kern="0" dirty="0">
                <a:solidFill>
                  <a:srgbClr val="000000"/>
                </a:solidFill>
                <a:effectLst/>
                <a:latin typeface="Times New Roman" panose="02020603050405020304" pitchFamily="18" charset="0"/>
                <a:ea typeface="Times New Roman" panose="02020603050405020304" pitchFamily="18" charset="0"/>
                <a:cs typeface="Vrinda" panose="020B0502040204020203" pitchFamily="34" charset="0"/>
              </a:rPr>
              <a:t>Iterative improvement Search (Hill Climbing, Simulated Annealing), constraint satisfaction problems. </a:t>
            </a:r>
            <a:endParaRPr lang="en-SG" sz="2400" kern="100" dirty="0">
              <a:effectLst/>
              <a:latin typeface="Calibri" panose="020F0502020204030204" pitchFamily="34" charset="0"/>
              <a:ea typeface="Calibri" panose="020F0502020204030204" pitchFamily="34" charset="0"/>
              <a:cs typeface="Vrinda" panose="020B0502040204020203" pitchFamily="34" charset="0"/>
            </a:endParaRPr>
          </a:p>
          <a:p>
            <a:endParaRPr lang="en-SG" sz="2400" dirty="0"/>
          </a:p>
        </p:txBody>
      </p:sp>
    </p:spTree>
    <p:extLst>
      <p:ext uri="{BB962C8B-B14F-4D97-AF65-F5344CB8AC3E}">
        <p14:creationId xmlns:p14="http://schemas.microsoft.com/office/powerpoint/2010/main" val="17001840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558CBB-2BBE-36DC-549F-881D36EA2E36}"/>
              </a:ext>
            </a:extLst>
          </p:cNvPr>
          <p:cNvSpPr>
            <a:spLocks noGrp="1"/>
          </p:cNvSpPr>
          <p:nvPr>
            <p:ph idx="1"/>
          </p:nvPr>
        </p:nvSpPr>
        <p:spPr>
          <a:xfrm>
            <a:off x="198120" y="213360"/>
            <a:ext cx="5654040" cy="4351337"/>
          </a:xfrm>
        </p:spPr>
        <p:txBody>
          <a:bodyPr/>
          <a:lstStyle/>
          <a:p>
            <a:r>
              <a:rPr lang="en-US" b="1" i="0" dirty="0">
                <a:solidFill>
                  <a:srgbClr val="273239"/>
                </a:solidFill>
                <a:effectLst/>
                <a:highlight>
                  <a:srgbClr val="FFFFFF"/>
                </a:highlight>
                <a:latin typeface="Nunito" pitchFamily="2" charset="0"/>
              </a:rPr>
              <a:t>Example: </a:t>
            </a:r>
            <a:br>
              <a:rPr lang="en-US" dirty="0"/>
            </a:br>
            <a:r>
              <a:rPr lang="en-US" b="1" i="0" dirty="0">
                <a:solidFill>
                  <a:srgbClr val="273239"/>
                </a:solidFill>
                <a:effectLst/>
                <a:highlight>
                  <a:srgbClr val="FFFFFF"/>
                </a:highlight>
                <a:latin typeface="Nunito" pitchFamily="2" charset="0"/>
              </a:rPr>
              <a:t>Question. </a:t>
            </a:r>
            <a:r>
              <a:rPr lang="en-US" b="0" i="0" dirty="0">
                <a:solidFill>
                  <a:srgbClr val="273239"/>
                </a:solidFill>
                <a:effectLst/>
                <a:highlight>
                  <a:srgbClr val="FFFFFF"/>
                </a:highlight>
                <a:latin typeface="Nunito" pitchFamily="2" charset="0"/>
              </a:rPr>
              <a:t>Which solution would UCS find to move from node S to node G if run on the graph below? </a:t>
            </a:r>
            <a:endParaRPr lang="en-SG" dirty="0"/>
          </a:p>
        </p:txBody>
      </p:sp>
      <p:pic>
        <p:nvPicPr>
          <p:cNvPr id="12290" name="Picture 2" descr="Lightbox">
            <a:extLst>
              <a:ext uri="{FF2B5EF4-FFF2-40B4-BE49-F238E27FC236}">
                <a16:creationId xmlns:a16="http://schemas.microsoft.com/office/drawing/2014/main" id="{8BD368C2-5D85-ADE7-5A77-7549750E91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 y="1067117"/>
            <a:ext cx="4467225" cy="22479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CD1C561-52F9-E35A-A03D-F502D9FFAEC9}"/>
              </a:ext>
            </a:extLst>
          </p:cNvPr>
          <p:cNvSpPr txBox="1"/>
          <p:nvPr/>
        </p:nvSpPr>
        <p:spPr>
          <a:xfrm>
            <a:off x="365760" y="3848793"/>
            <a:ext cx="6103620" cy="3139321"/>
          </a:xfrm>
          <a:prstGeom prst="rect">
            <a:avLst/>
          </a:prstGeom>
          <a:noFill/>
        </p:spPr>
        <p:txBody>
          <a:bodyPr wrap="square">
            <a:spAutoFit/>
          </a:bodyPr>
          <a:lstStyle/>
          <a:p>
            <a:pPr algn="just" fontAlgn="base"/>
            <a:r>
              <a:rPr lang="en-US" b="1" i="0" dirty="0">
                <a:solidFill>
                  <a:srgbClr val="273239"/>
                </a:solidFill>
                <a:effectLst/>
                <a:highlight>
                  <a:srgbClr val="FFFFFF"/>
                </a:highlight>
                <a:latin typeface="Nunito" pitchFamily="2" charset="0"/>
              </a:rPr>
              <a:t>Solution.</a:t>
            </a:r>
            <a:r>
              <a:rPr lang="en-US" b="0" i="0" dirty="0">
                <a:solidFill>
                  <a:srgbClr val="273239"/>
                </a:solidFill>
                <a:effectLst/>
                <a:highlight>
                  <a:srgbClr val="FFFFFF"/>
                </a:highlight>
                <a:latin typeface="Nunito" pitchFamily="2" charset="0"/>
              </a:rPr>
              <a:t> The equivalent search tree for the above graph is as follows. The cost of each node is the cumulative cost of reaching that node from the root. Based on the UCS strategy, the path with the least cumulative cost is chosen. Note that due to the many options in the fringe, the algorithm explores most of them so long as their cost is low, and discards them when a lower-cost path is found; these discarded traversals are not shown below. The actual traversal is shown in blue. </a:t>
            </a:r>
          </a:p>
          <a:p>
            <a:pPr algn="just"/>
            <a:br>
              <a:rPr lang="en-US" dirty="0"/>
            </a:br>
            <a:endParaRPr lang="en-SG" dirty="0"/>
          </a:p>
        </p:txBody>
      </p:sp>
      <p:pic>
        <p:nvPicPr>
          <p:cNvPr id="12292" name="Picture 4" descr="Lightbox">
            <a:extLst>
              <a:ext uri="{FF2B5EF4-FFF2-40B4-BE49-F238E27FC236}">
                <a16:creationId xmlns:a16="http://schemas.microsoft.com/office/drawing/2014/main" id="{56EF132A-C959-C55D-EFF3-6C38FE9FD6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3690" y="213360"/>
            <a:ext cx="5162550" cy="46958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0159AE9-9BC2-5EC8-2727-D88BD913A79F}"/>
              </a:ext>
            </a:extLst>
          </p:cNvPr>
          <p:cNvSpPr txBox="1"/>
          <p:nvPr/>
        </p:nvSpPr>
        <p:spPr>
          <a:xfrm>
            <a:off x="6663690" y="5518206"/>
            <a:ext cx="6103620" cy="646331"/>
          </a:xfrm>
          <a:prstGeom prst="rect">
            <a:avLst/>
          </a:prstGeom>
          <a:noFill/>
        </p:spPr>
        <p:txBody>
          <a:bodyPr wrap="square">
            <a:spAutoFit/>
          </a:bodyPr>
          <a:lstStyle/>
          <a:p>
            <a:r>
              <a:rPr lang="en-US" b="1" i="1" dirty="0">
                <a:solidFill>
                  <a:srgbClr val="273239"/>
                </a:solidFill>
                <a:effectLst/>
                <a:highlight>
                  <a:srgbClr val="F9F9F9"/>
                </a:highlight>
                <a:latin typeface="Nunito" pitchFamily="2" charset="0"/>
              </a:rPr>
              <a:t>Path:</a:t>
            </a:r>
            <a:r>
              <a:rPr lang="en-US" b="0" i="1" dirty="0">
                <a:solidFill>
                  <a:srgbClr val="273239"/>
                </a:solidFill>
                <a:effectLst/>
                <a:highlight>
                  <a:srgbClr val="F9F9F9"/>
                </a:highlight>
                <a:latin typeface="Nunito" pitchFamily="2" charset="0"/>
              </a:rPr>
              <a:t> S -&gt; A -&gt; B -&gt; G </a:t>
            </a:r>
            <a:br>
              <a:rPr lang="en-US" dirty="0"/>
            </a:br>
            <a:r>
              <a:rPr lang="en-US" b="1" i="1" dirty="0">
                <a:solidFill>
                  <a:srgbClr val="273239"/>
                </a:solidFill>
                <a:effectLst/>
                <a:highlight>
                  <a:srgbClr val="F9F9F9"/>
                </a:highlight>
                <a:latin typeface="Nunito" pitchFamily="2" charset="0"/>
              </a:rPr>
              <a:t>Cost:</a:t>
            </a:r>
            <a:r>
              <a:rPr lang="en-US" b="0" i="1" dirty="0">
                <a:solidFill>
                  <a:srgbClr val="273239"/>
                </a:solidFill>
                <a:effectLst/>
                <a:highlight>
                  <a:srgbClr val="F9F9F9"/>
                </a:highlight>
                <a:latin typeface="Nunito" pitchFamily="2" charset="0"/>
              </a:rPr>
              <a:t> 5 </a:t>
            </a:r>
            <a:endParaRPr lang="en-SG" dirty="0"/>
          </a:p>
        </p:txBody>
      </p:sp>
    </p:spTree>
    <p:extLst>
      <p:ext uri="{BB962C8B-B14F-4D97-AF65-F5344CB8AC3E}">
        <p14:creationId xmlns:p14="http://schemas.microsoft.com/office/powerpoint/2010/main" val="10456209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29C7735-931D-303D-71D3-85787E338252}"/>
              </a:ext>
            </a:extLst>
          </p:cNvPr>
          <p:cNvSpPr txBox="1"/>
          <p:nvPr/>
        </p:nvSpPr>
        <p:spPr>
          <a:xfrm>
            <a:off x="243840" y="135880"/>
            <a:ext cx="11704320" cy="2031325"/>
          </a:xfrm>
          <a:prstGeom prst="rect">
            <a:avLst/>
          </a:prstGeom>
          <a:noFill/>
        </p:spPr>
        <p:txBody>
          <a:bodyPr wrap="square">
            <a:spAutoFit/>
          </a:bodyPr>
          <a:lstStyle/>
          <a:p>
            <a:pPr algn="just"/>
            <a:r>
              <a:rPr lang="en-US" b="0" i="0" dirty="0">
                <a:solidFill>
                  <a:srgbClr val="610B38"/>
                </a:solidFill>
                <a:effectLst/>
                <a:highlight>
                  <a:srgbClr val="FFFFFF"/>
                </a:highlight>
                <a:latin typeface="erdana"/>
              </a:rPr>
              <a:t>5. Iterative deepening depth-first Search:</a:t>
            </a:r>
          </a:p>
          <a:p>
            <a:pPr algn="just"/>
            <a:r>
              <a:rPr lang="en-US" b="0" i="0" dirty="0">
                <a:solidFill>
                  <a:srgbClr val="333333"/>
                </a:solidFill>
                <a:effectLst/>
                <a:highlight>
                  <a:srgbClr val="FFFFFF"/>
                </a:highlight>
                <a:latin typeface="inter-regular"/>
              </a:rPr>
              <a:t>The iterative deepening algorithm is a combination of DFS and BFS algorithms. This search algorithm finds out the best depth limit and does it by gradually increasing the limit until a goal is found.</a:t>
            </a:r>
          </a:p>
          <a:p>
            <a:pPr algn="just"/>
            <a:r>
              <a:rPr lang="en-US" b="0" i="0" dirty="0">
                <a:solidFill>
                  <a:srgbClr val="333333"/>
                </a:solidFill>
                <a:effectLst/>
                <a:highlight>
                  <a:srgbClr val="FFFFFF"/>
                </a:highlight>
                <a:latin typeface="inter-regular"/>
              </a:rPr>
              <a:t>This algorithm performs depth-first search up to a certain "depth limit", and it keeps increasing the depth limit after each iteration until the goal node is found.</a:t>
            </a:r>
          </a:p>
          <a:p>
            <a:pPr algn="just"/>
            <a:r>
              <a:rPr lang="en-US" b="0" i="0" dirty="0">
                <a:solidFill>
                  <a:srgbClr val="333333"/>
                </a:solidFill>
                <a:effectLst/>
                <a:highlight>
                  <a:srgbClr val="FFFFFF"/>
                </a:highlight>
                <a:latin typeface="inter-regular"/>
              </a:rPr>
              <a:t>This Search algorithm combines the benefits of Breadth-first search's fast search and depth-first search's memory efficiency.</a:t>
            </a:r>
          </a:p>
          <a:p>
            <a:pPr algn="just"/>
            <a:r>
              <a:rPr lang="en-US" b="0" i="0" dirty="0">
                <a:solidFill>
                  <a:srgbClr val="333333"/>
                </a:solidFill>
                <a:effectLst/>
                <a:highlight>
                  <a:srgbClr val="FFFFFF"/>
                </a:highlight>
                <a:latin typeface="inter-regular"/>
              </a:rPr>
              <a:t>The iterative search algorithm is useful uninformed search when search space is large, and depth of goal node is unknown.</a:t>
            </a:r>
          </a:p>
        </p:txBody>
      </p:sp>
      <p:sp>
        <p:nvSpPr>
          <p:cNvPr id="7" name="TextBox 6">
            <a:extLst>
              <a:ext uri="{FF2B5EF4-FFF2-40B4-BE49-F238E27FC236}">
                <a16:creationId xmlns:a16="http://schemas.microsoft.com/office/drawing/2014/main" id="{9B222925-AFD9-CE50-AD91-74D0DD61E526}"/>
              </a:ext>
            </a:extLst>
          </p:cNvPr>
          <p:cNvSpPr txBox="1"/>
          <p:nvPr/>
        </p:nvSpPr>
        <p:spPr>
          <a:xfrm>
            <a:off x="400050" y="2167205"/>
            <a:ext cx="6103620" cy="2031325"/>
          </a:xfrm>
          <a:prstGeom prst="rect">
            <a:avLst/>
          </a:prstGeom>
          <a:noFill/>
        </p:spPr>
        <p:txBody>
          <a:bodyPr wrap="square">
            <a:spAutoFit/>
          </a:bodyPr>
          <a:lstStyle/>
          <a:p>
            <a:pPr algn="just"/>
            <a:r>
              <a:rPr lang="en-US" b="0" i="0" dirty="0">
                <a:solidFill>
                  <a:srgbClr val="610B4B"/>
                </a:solidFill>
                <a:effectLst/>
                <a:highlight>
                  <a:srgbClr val="FFFFFF"/>
                </a:highlight>
                <a:latin typeface="erdana"/>
              </a:rPr>
              <a:t>Example:</a:t>
            </a:r>
          </a:p>
          <a:p>
            <a:pPr algn="just"/>
            <a:r>
              <a:rPr lang="en-US" b="0" i="0" dirty="0">
                <a:solidFill>
                  <a:srgbClr val="333333"/>
                </a:solidFill>
                <a:effectLst/>
                <a:highlight>
                  <a:srgbClr val="FFFFFF"/>
                </a:highlight>
                <a:latin typeface="inter-regular"/>
              </a:rPr>
              <a:t>Following tree structure is showing the iterative deepening depth-first search. IDDFS algorithm performs various iterations until it does not find the goal node. The iteration performed by the algorithm is given as:</a:t>
            </a:r>
          </a:p>
          <a:p>
            <a:br>
              <a:rPr lang="en-US" dirty="0"/>
            </a:br>
            <a:endParaRPr lang="en-SG" dirty="0"/>
          </a:p>
        </p:txBody>
      </p:sp>
      <p:pic>
        <p:nvPicPr>
          <p:cNvPr id="13314" name="Picture 2" descr="Uninformed Search Algorithms">
            <a:extLst>
              <a:ext uri="{FF2B5EF4-FFF2-40B4-BE49-F238E27FC236}">
                <a16:creationId xmlns:a16="http://schemas.microsoft.com/office/drawing/2014/main" id="{6F884EFD-E099-C435-1D53-52FDE44986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0470" y="2167205"/>
            <a:ext cx="4762500" cy="3810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763A0FA3-8A46-1B93-A800-74CBD252E06F}"/>
              </a:ext>
            </a:extLst>
          </p:cNvPr>
          <p:cNvSpPr txBox="1"/>
          <p:nvPr/>
        </p:nvSpPr>
        <p:spPr>
          <a:xfrm>
            <a:off x="400050" y="3769250"/>
            <a:ext cx="6248400" cy="1477328"/>
          </a:xfrm>
          <a:prstGeom prst="rect">
            <a:avLst/>
          </a:prstGeom>
          <a:noFill/>
        </p:spPr>
        <p:txBody>
          <a:bodyPr wrap="square">
            <a:spAutoFit/>
          </a:bodyPr>
          <a:lstStyle/>
          <a:p>
            <a:r>
              <a:rPr lang="en-US" b="0" i="0" dirty="0">
                <a:solidFill>
                  <a:srgbClr val="333333"/>
                </a:solidFill>
                <a:effectLst/>
                <a:highlight>
                  <a:srgbClr val="FFFFFF"/>
                </a:highlight>
                <a:latin typeface="inter-regular"/>
              </a:rPr>
              <a:t>1'st Iteration-----&gt; A</a:t>
            </a:r>
            <a:br>
              <a:rPr lang="en-US" dirty="0"/>
            </a:br>
            <a:r>
              <a:rPr lang="en-US" b="0" i="0" dirty="0">
                <a:solidFill>
                  <a:srgbClr val="333333"/>
                </a:solidFill>
                <a:effectLst/>
                <a:highlight>
                  <a:srgbClr val="FFFFFF"/>
                </a:highlight>
                <a:latin typeface="inter-regular"/>
              </a:rPr>
              <a:t>2'nd Iteration----&gt; A, B, C</a:t>
            </a:r>
            <a:br>
              <a:rPr lang="en-US" dirty="0"/>
            </a:br>
            <a:r>
              <a:rPr lang="en-US" b="0" i="0" dirty="0">
                <a:solidFill>
                  <a:srgbClr val="333333"/>
                </a:solidFill>
                <a:effectLst/>
                <a:highlight>
                  <a:srgbClr val="FFFFFF"/>
                </a:highlight>
                <a:latin typeface="inter-regular"/>
              </a:rPr>
              <a:t>3'rd Iteration------&gt;A, B, D, E, C, F, G</a:t>
            </a:r>
            <a:br>
              <a:rPr lang="en-US" dirty="0"/>
            </a:br>
            <a:r>
              <a:rPr lang="en-US" b="0" i="0" dirty="0">
                <a:solidFill>
                  <a:srgbClr val="333333"/>
                </a:solidFill>
                <a:effectLst/>
                <a:highlight>
                  <a:srgbClr val="FFFFFF"/>
                </a:highlight>
                <a:latin typeface="inter-regular"/>
              </a:rPr>
              <a:t>4'th Iteration------&gt;A, B, D, H, I, E, C, F, K, G</a:t>
            </a:r>
            <a:br>
              <a:rPr lang="en-US" dirty="0"/>
            </a:br>
            <a:r>
              <a:rPr lang="en-US" b="0" i="0" dirty="0">
                <a:solidFill>
                  <a:srgbClr val="333333"/>
                </a:solidFill>
                <a:effectLst/>
                <a:highlight>
                  <a:srgbClr val="FFFFFF"/>
                </a:highlight>
                <a:latin typeface="inter-regular"/>
              </a:rPr>
              <a:t>In the fourth iteration, the algorithm will find the goal node.</a:t>
            </a:r>
            <a:endParaRPr lang="en-SG" dirty="0"/>
          </a:p>
        </p:txBody>
      </p:sp>
    </p:spTree>
    <p:extLst>
      <p:ext uri="{BB962C8B-B14F-4D97-AF65-F5344CB8AC3E}">
        <p14:creationId xmlns:p14="http://schemas.microsoft.com/office/powerpoint/2010/main" val="21306276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4B1E3-B56B-E49E-F0BB-8E115FF801DC}"/>
              </a:ext>
            </a:extLst>
          </p:cNvPr>
          <p:cNvSpPr>
            <a:spLocks noGrp="1"/>
          </p:cNvSpPr>
          <p:nvPr>
            <p:ph type="title"/>
          </p:nvPr>
        </p:nvSpPr>
        <p:spPr/>
        <p:txBody>
          <a:bodyPr/>
          <a:lstStyle/>
          <a:p>
            <a:endParaRPr lang="en-SG"/>
          </a:p>
        </p:txBody>
      </p:sp>
      <p:sp>
        <p:nvSpPr>
          <p:cNvPr id="11" name="Content Placeholder 10">
            <a:extLst>
              <a:ext uri="{FF2B5EF4-FFF2-40B4-BE49-F238E27FC236}">
                <a16:creationId xmlns:a16="http://schemas.microsoft.com/office/drawing/2014/main" id="{C65661ED-35EC-AA76-3FCB-27673C3F0F11}"/>
              </a:ext>
            </a:extLst>
          </p:cNvPr>
          <p:cNvSpPr txBox="1">
            <a:spLocks noGrp="1"/>
          </p:cNvSpPr>
          <p:nvPr>
            <p:ph idx="1"/>
          </p:nvPr>
        </p:nvSpPr>
        <p:spPr>
          <a:xfrm>
            <a:off x="1262063" y="1828800"/>
            <a:ext cx="8594725" cy="4160113"/>
          </a:xfrm>
          <a:prstGeom prst="rect">
            <a:avLst/>
          </a:prstGeom>
          <a:noFill/>
        </p:spPr>
        <p:txBody>
          <a:bodyPr wrap="square">
            <a:spAutoFit/>
          </a:bodyPr>
          <a:lstStyle/>
          <a:p>
            <a:pPr algn="just"/>
            <a:r>
              <a:rPr lang="en-US" b="1" i="0" dirty="0">
                <a:solidFill>
                  <a:srgbClr val="333333"/>
                </a:solidFill>
                <a:effectLst/>
                <a:highlight>
                  <a:srgbClr val="FFFFFF"/>
                </a:highlight>
                <a:latin typeface="inter-bold"/>
              </a:rPr>
              <a:t>completeness:</a:t>
            </a:r>
            <a:endParaRPr lang="en-US" b="0" i="0" dirty="0">
              <a:solidFill>
                <a:srgbClr val="333333"/>
              </a:solidFill>
              <a:effectLst/>
              <a:highlight>
                <a:srgbClr val="FFFFFF"/>
              </a:highlight>
              <a:latin typeface="inter-regular"/>
            </a:endParaRPr>
          </a:p>
          <a:p>
            <a:pPr algn="just"/>
            <a:r>
              <a:rPr lang="en-US" b="0" i="0" dirty="0">
                <a:solidFill>
                  <a:srgbClr val="333333"/>
                </a:solidFill>
                <a:effectLst/>
                <a:highlight>
                  <a:srgbClr val="FFFFFF"/>
                </a:highlight>
                <a:latin typeface="inter-regular"/>
              </a:rPr>
              <a:t>This algorithm is complete is </a:t>
            </a:r>
            <a:r>
              <a:rPr lang="en-US" b="0" i="0" dirty="0" err="1">
                <a:solidFill>
                  <a:srgbClr val="333333"/>
                </a:solidFill>
                <a:effectLst/>
                <a:highlight>
                  <a:srgbClr val="FFFFFF"/>
                </a:highlight>
                <a:latin typeface="inter-regular"/>
              </a:rPr>
              <a:t>ifthe</a:t>
            </a:r>
            <a:r>
              <a:rPr lang="en-US" b="0" i="0" dirty="0">
                <a:solidFill>
                  <a:srgbClr val="333333"/>
                </a:solidFill>
                <a:effectLst/>
                <a:highlight>
                  <a:srgbClr val="FFFFFF"/>
                </a:highlight>
                <a:latin typeface="inter-regular"/>
              </a:rPr>
              <a:t> branching factor is finite.</a:t>
            </a:r>
          </a:p>
          <a:p>
            <a:pPr algn="just"/>
            <a:r>
              <a:rPr lang="en-US" b="1" i="0" dirty="0">
                <a:solidFill>
                  <a:srgbClr val="333333"/>
                </a:solidFill>
                <a:effectLst/>
                <a:highlight>
                  <a:srgbClr val="FFFFFF"/>
                </a:highlight>
                <a:latin typeface="inter-bold"/>
              </a:rPr>
              <a:t>Time Complexity:</a:t>
            </a:r>
            <a:endParaRPr lang="en-US" b="0" i="0" dirty="0">
              <a:solidFill>
                <a:srgbClr val="333333"/>
              </a:solidFill>
              <a:effectLst/>
              <a:highlight>
                <a:srgbClr val="FFFFFF"/>
              </a:highlight>
              <a:latin typeface="inter-regular"/>
            </a:endParaRPr>
          </a:p>
          <a:p>
            <a:pPr algn="just"/>
            <a:r>
              <a:rPr lang="en-US" b="0" i="0" dirty="0">
                <a:solidFill>
                  <a:srgbClr val="333333"/>
                </a:solidFill>
                <a:effectLst/>
                <a:highlight>
                  <a:srgbClr val="FFFFFF"/>
                </a:highlight>
                <a:latin typeface="inter-regular"/>
              </a:rPr>
              <a:t>Let's suppose b is the branching factor and depth is d then the worst-case time complexity is </a:t>
            </a:r>
            <a:r>
              <a:rPr lang="en-US" b="1" i="0" dirty="0">
                <a:solidFill>
                  <a:srgbClr val="333333"/>
                </a:solidFill>
                <a:effectLst/>
                <a:highlight>
                  <a:srgbClr val="FFFFFF"/>
                </a:highlight>
                <a:latin typeface="inter-bold"/>
              </a:rPr>
              <a:t>O(b</a:t>
            </a:r>
            <a:r>
              <a:rPr lang="en-US" b="1" i="0" baseline="30000" dirty="0">
                <a:solidFill>
                  <a:srgbClr val="333333"/>
                </a:solidFill>
                <a:effectLst/>
                <a:highlight>
                  <a:srgbClr val="FFFFFF"/>
                </a:highlight>
                <a:latin typeface="inter-bold"/>
              </a:rPr>
              <a:t>d</a:t>
            </a:r>
            <a:r>
              <a:rPr lang="en-US" b="1" i="0" dirty="0">
                <a:solidFill>
                  <a:srgbClr val="333333"/>
                </a:solidFill>
                <a:effectLst/>
                <a:highlight>
                  <a:srgbClr val="FFFFFF"/>
                </a:highlight>
                <a:latin typeface="inter-bold"/>
              </a:rPr>
              <a:t>)</a:t>
            </a:r>
            <a:r>
              <a:rPr lang="en-US" b="0" i="0" dirty="0">
                <a:solidFill>
                  <a:srgbClr val="333333"/>
                </a:solidFill>
                <a:effectLst/>
                <a:highlight>
                  <a:srgbClr val="FFFFFF"/>
                </a:highlight>
                <a:latin typeface="inter-regular"/>
              </a:rPr>
              <a:t>.</a:t>
            </a:r>
          </a:p>
          <a:p>
            <a:pPr algn="just"/>
            <a:r>
              <a:rPr lang="en-US" b="1" i="0" dirty="0">
                <a:solidFill>
                  <a:srgbClr val="333333"/>
                </a:solidFill>
                <a:effectLst/>
                <a:highlight>
                  <a:srgbClr val="FFFFFF"/>
                </a:highlight>
                <a:latin typeface="inter-bold"/>
              </a:rPr>
              <a:t>Space Complexity:</a:t>
            </a:r>
            <a:endParaRPr lang="en-US" b="0" i="0" dirty="0">
              <a:solidFill>
                <a:srgbClr val="333333"/>
              </a:solidFill>
              <a:effectLst/>
              <a:highlight>
                <a:srgbClr val="FFFFFF"/>
              </a:highlight>
              <a:latin typeface="inter-regular"/>
            </a:endParaRPr>
          </a:p>
          <a:p>
            <a:pPr algn="just"/>
            <a:r>
              <a:rPr lang="en-US" b="0" i="0" dirty="0">
                <a:solidFill>
                  <a:srgbClr val="333333"/>
                </a:solidFill>
                <a:effectLst/>
                <a:highlight>
                  <a:srgbClr val="FFFFFF"/>
                </a:highlight>
                <a:latin typeface="inter-regular"/>
              </a:rPr>
              <a:t>The space complexity of IDDFS will be </a:t>
            </a:r>
            <a:r>
              <a:rPr lang="en-US" b="1" i="0" dirty="0">
                <a:solidFill>
                  <a:srgbClr val="333333"/>
                </a:solidFill>
                <a:effectLst/>
                <a:highlight>
                  <a:srgbClr val="FFFFFF"/>
                </a:highlight>
                <a:latin typeface="inter-bold"/>
              </a:rPr>
              <a:t>O(bd)</a:t>
            </a:r>
            <a:r>
              <a:rPr lang="en-US" b="0" i="0" dirty="0">
                <a:solidFill>
                  <a:srgbClr val="333333"/>
                </a:solidFill>
                <a:effectLst/>
                <a:highlight>
                  <a:srgbClr val="FFFFFF"/>
                </a:highlight>
                <a:latin typeface="inter-regular"/>
              </a:rPr>
              <a:t>.</a:t>
            </a:r>
          </a:p>
          <a:p>
            <a:pPr algn="just"/>
            <a:r>
              <a:rPr lang="en-US" b="1" i="0" dirty="0">
                <a:solidFill>
                  <a:srgbClr val="333333"/>
                </a:solidFill>
                <a:effectLst/>
                <a:highlight>
                  <a:srgbClr val="FFFFFF"/>
                </a:highlight>
                <a:latin typeface="inter-bold"/>
              </a:rPr>
              <a:t>Optimal:</a:t>
            </a:r>
            <a:endParaRPr lang="en-US" b="0" i="0" dirty="0">
              <a:solidFill>
                <a:srgbClr val="333333"/>
              </a:solidFill>
              <a:effectLst/>
              <a:highlight>
                <a:srgbClr val="FFFFFF"/>
              </a:highlight>
              <a:latin typeface="inter-regular"/>
            </a:endParaRPr>
          </a:p>
          <a:p>
            <a:pPr algn="just"/>
            <a:r>
              <a:rPr lang="en-US" b="0" i="0" dirty="0">
                <a:solidFill>
                  <a:srgbClr val="333333"/>
                </a:solidFill>
                <a:effectLst/>
                <a:highlight>
                  <a:srgbClr val="FFFFFF"/>
                </a:highlight>
                <a:latin typeface="inter-regular"/>
              </a:rPr>
              <a:t>IDDFS algorithm is optimal if path cost is a non- decreasing function of the depth of the node.</a:t>
            </a:r>
          </a:p>
        </p:txBody>
      </p:sp>
    </p:spTree>
    <p:extLst>
      <p:ext uri="{BB962C8B-B14F-4D97-AF65-F5344CB8AC3E}">
        <p14:creationId xmlns:p14="http://schemas.microsoft.com/office/powerpoint/2010/main" val="21820074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08C4EF-6DF2-1CB4-23A3-ED47185D72C5}"/>
              </a:ext>
            </a:extLst>
          </p:cNvPr>
          <p:cNvSpPr>
            <a:spLocks noGrp="1"/>
          </p:cNvSpPr>
          <p:nvPr>
            <p:ph idx="1"/>
          </p:nvPr>
        </p:nvSpPr>
        <p:spPr>
          <a:xfrm>
            <a:off x="240792" y="182880"/>
            <a:ext cx="7363968" cy="5859779"/>
          </a:xfrm>
        </p:spPr>
        <p:txBody>
          <a:bodyPr>
            <a:normAutofit fontScale="85000" lnSpcReduction="10000"/>
          </a:bodyPr>
          <a:lstStyle/>
          <a:p>
            <a:pPr algn="just"/>
            <a:r>
              <a:rPr lang="en-US" b="0" i="0" dirty="0">
                <a:solidFill>
                  <a:srgbClr val="610B38"/>
                </a:solidFill>
                <a:effectLst/>
                <a:highlight>
                  <a:srgbClr val="FFFFFF"/>
                </a:highlight>
                <a:latin typeface="erdana"/>
              </a:rPr>
              <a:t>6. Bidirectional Search Algorithm:</a:t>
            </a:r>
          </a:p>
          <a:p>
            <a:pPr algn="just"/>
            <a:r>
              <a:rPr lang="en-US" b="1" i="0" dirty="0">
                <a:solidFill>
                  <a:srgbClr val="333333"/>
                </a:solidFill>
                <a:effectLst/>
                <a:highlight>
                  <a:srgbClr val="FFFFFF"/>
                </a:highlight>
                <a:latin typeface="inter-bold"/>
              </a:rPr>
              <a:t>Bidirectional search algorithm runs two simultaneous searches, one form initial state called as forward-search and other from goal node called as backward-search, to find the goal node. Bidirectional search replaces one single search graph with two small subgraphs in which one starts the search from an initial vertex and other starts from goal vertex. The search stops when these two graphs intersect each other.</a:t>
            </a:r>
            <a:endParaRPr lang="en-US" b="0" i="0" dirty="0">
              <a:solidFill>
                <a:srgbClr val="333333"/>
              </a:solidFill>
              <a:effectLst/>
              <a:highlight>
                <a:srgbClr val="FFFFFF"/>
              </a:highlight>
              <a:latin typeface="inter-regular"/>
            </a:endParaRPr>
          </a:p>
          <a:p>
            <a:pPr algn="just"/>
            <a:r>
              <a:rPr lang="en-US" b="1" i="0" dirty="0">
                <a:solidFill>
                  <a:srgbClr val="333333"/>
                </a:solidFill>
                <a:effectLst/>
                <a:highlight>
                  <a:srgbClr val="FFFFFF"/>
                </a:highlight>
                <a:latin typeface="inter-bold"/>
              </a:rPr>
              <a:t>Bidirectional search can use search techniques such as BFS, DFS, DLS, etc.</a:t>
            </a:r>
            <a:endParaRPr lang="en-US" b="0" i="0" dirty="0">
              <a:solidFill>
                <a:srgbClr val="333333"/>
              </a:solidFill>
              <a:effectLst/>
              <a:highlight>
                <a:srgbClr val="FFFFFF"/>
              </a:highlight>
              <a:latin typeface="inter-regular"/>
            </a:endParaRPr>
          </a:p>
          <a:p>
            <a:pPr algn="just"/>
            <a:r>
              <a:rPr lang="en-US" b="0" i="0" dirty="0">
                <a:solidFill>
                  <a:srgbClr val="610B4B"/>
                </a:solidFill>
                <a:effectLst/>
                <a:highlight>
                  <a:srgbClr val="FFFFFF"/>
                </a:highlight>
                <a:latin typeface="erdana"/>
              </a:rPr>
              <a:t>Example:</a:t>
            </a:r>
          </a:p>
          <a:p>
            <a:pPr algn="just"/>
            <a:r>
              <a:rPr lang="en-US" b="0" i="0" dirty="0">
                <a:solidFill>
                  <a:srgbClr val="333333"/>
                </a:solidFill>
                <a:effectLst/>
                <a:highlight>
                  <a:srgbClr val="FFFFFF"/>
                </a:highlight>
                <a:latin typeface="inter-regular"/>
              </a:rPr>
              <a:t>In the below search tree, bidirectional search algorithm is applied. This algorithm divides one graph/tree into two sub-graphs. It starts traversing from node 1 in the forward direction and starts from goal node 16 in the backward direction.</a:t>
            </a:r>
          </a:p>
          <a:p>
            <a:pPr algn="just"/>
            <a:r>
              <a:rPr lang="en-US" b="0" i="0" dirty="0">
                <a:solidFill>
                  <a:srgbClr val="333333"/>
                </a:solidFill>
                <a:effectLst/>
                <a:highlight>
                  <a:srgbClr val="FFFFFF"/>
                </a:highlight>
                <a:latin typeface="inter-regular"/>
              </a:rPr>
              <a:t>The algorithm terminates at node 9 where two searches meet.</a:t>
            </a:r>
          </a:p>
          <a:p>
            <a:pPr algn="just"/>
            <a:r>
              <a:rPr lang="en-US" b="1" i="0" dirty="0">
                <a:solidFill>
                  <a:srgbClr val="333333"/>
                </a:solidFill>
                <a:effectLst/>
                <a:highlight>
                  <a:srgbClr val="FFFFFF"/>
                </a:highlight>
                <a:latin typeface="inter-bold"/>
              </a:rPr>
              <a:t>Completeness:</a:t>
            </a:r>
            <a:r>
              <a:rPr lang="en-US" b="0" i="0" dirty="0">
                <a:solidFill>
                  <a:srgbClr val="333333"/>
                </a:solidFill>
                <a:effectLst/>
                <a:highlight>
                  <a:srgbClr val="FFFFFF"/>
                </a:highlight>
                <a:latin typeface="inter-regular"/>
              </a:rPr>
              <a:t> Bidirectional Search is complete if we use BFS in both searches.</a:t>
            </a:r>
          </a:p>
          <a:p>
            <a:pPr algn="just"/>
            <a:r>
              <a:rPr lang="en-US" b="1" i="0" dirty="0">
                <a:solidFill>
                  <a:srgbClr val="333333"/>
                </a:solidFill>
                <a:effectLst/>
                <a:highlight>
                  <a:srgbClr val="FFFFFF"/>
                </a:highlight>
                <a:latin typeface="inter-bold"/>
              </a:rPr>
              <a:t>Time Complexity:</a:t>
            </a:r>
            <a:r>
              <a:rPr lang="en-US" b="0" i="0" dirty="0">
                <a:solidFill>
                  <a:srgbClr val="333333"/>
                </a:solidFill>
                <a:effectLst/>
                <a:highlight>
                  <a:srgbClr val="FFFFFF"/>
                </a:highlight>
                <a:latin typeface="inter-regular"/>
              </a:rPr>
              <a:t> Time complexity of bidirectional search using BFS is </a:t>
            </a:r>
            <a:r>
              <a:rPr lang="en-US" b="1" i="0" dirty="0">
                <a:solidFill>
                  <a:srgbClr val="333333"/>
                </a:solidFill>
                <a:effectLst/>
                <a:highlight>
                  <a:srgbClr val="FFFFFF"/>
                </a:highlight>
                <a:latin typeface="inter-bold"/>
              </a:rPr>
              <a:t>O(b</a:t>
            </a:r>
            <a:r>
              <a:rPr lang="en-US" b="1" i="0" baseline="30000" dirty="0">
                <a:solidFill>
                  <a:srgbClr val="333333"/>
                </a:solidFill>
                <a:effectLst/>
                <a:highlight>
                  <a:srgbClr val="FFFFFF"/>
                </a:highlight>
                <a:latin typeface="inter-bold"/>
              </a:rPr>
              <a:t>d</a:t>
            </a:r>
            <a:r>
              <a:rPr lang="en-US" b="1" i="0" dirty="0">
                <a:solidFill>
                  <a:srgbClr val="333333"/>
                </a:solidFill>
                <a:effectLst/>
                <a:highlight>
                  <a:srgbClr val="FFFFFF"/>
                </a:highlight>
                <a:latin typeface="inter-bold"/>
              </a:rPr>
              <a:t>)</a:t>
            </a:r>
            <a:r>
              <a:rPr lang="en-US" b="0" i="0" dirty="0">
                <a:solidFill>
                  <a:srgbClr val="333333"/>
                </a:solidFill>
                <a:effectLst/>
                <a:highlight>
                  <a:srgbClr val="FFFFFF"/>
                </a:highlight>
                <a:latin typeface="inter-regular"/>
              </a:rPr>
              <a:t>.</a:t>
            </a:r>
          </a:p>
          <a:p>
            <a:pPr algn="just"/>
            <a:r>
              <a:rPr lang="en-US" b="1" i="0" dirty="0">
                <a:solidFill>
                  <a:srgbClr val="333333"/>
                </a:solidFill>
                <a:effectLst/>
                <a:highlight>
                  <a:srgbClr val="FFFFFF"/>
                </a:highlight>
                <a:latin typeface="inter-bold"/>
              </a:rPr>
              <a:t>Space Complexity:</a:t>
            </a:r>
            <a:r>
              <a:rPr lang="en-US" b="0" i="0" dirty="0">
                <a:solidFill>
                  <a:srgbClr val="333333"/>
                </a:solidFill>
                <a:effectLst/>
                <a:highlight>
                  <a:srgbClr val="FFFFFF"/>
                </a:highlight>
                <a:latin typeface="inter-regular"/>
              </a:rPr>
              <a:t> Space complexity of bidirectional search is </a:t>
            </a:r>
            <a:r>
              <a:rPr lang="en-US" b="1" i="0" dirty="0">
                <a:solidFill>
                  <a:srgbClr val="333333"/>
                </a:solidFill>
                <a:effectLst/>
                <a:highlight>
                  <a:srgbClr val="FFFFFF"/>
                </a:highlight>
                <a:latin typeface="inter-bold"/>
              </a:rPr>
              <a:t>O(b</a:t>
            </a:r>
            <a:r>
              <a:rPr lang="en-US" b="1" i="0" baseline="30000" dirty="0">
                <a:solidFill>
                  <a:srgbClr val="333333"/>
                </a:solidFill>
                <a:effectLst/>
                <a:highlight>
                  <a:srgbClr val="FFFFFF"/>
                </a:highlight>
                <a:latin typeface="inter-bold"/>
              </a:rPr>
              <a:t>d</a:t>
            </a:r>
            <a:r>
              <a:rPr lang="en-US" b="1" i="0" dirty="0">
                <a:solidFill>
                  <a:srgbClr val="333333"/>
                </a:solidFill>
                <a:effectLst/>
                <a:highlight>
                  <a:srgbClr val="FFFFFF"/>
                </a:highlight>
                <a:latin typeface="inter-bold"/>
              </a:rPr>
              <a:t>)</a:t>
            </a:r>
            <a:r>
              <a:rPr lang="en-US" b="0" i="0" dirty="0">
                <a:solidFill>
                  <a:srgbClr val="333333"/>
                </a:solidFill>
                <a:effectLst/>
                <a:highlight>
                  <a:srgbClr val="FFFFFF"/>
                </a:highlight>
                <a:latin typeface="inter-regular"/>
              </a:rPr>
              <a:t>.</a:t>
            </a:r>
          </a:p>
          <a:p>
            <a:pPr algn="just"/>
            <a:r>
              <a:rPr lang="en-US" b="1" i="0" dirty="0">
                <a:solidFill>
                  <a:srgbClr val="333333"/>
                </a:solidFill>
                <a:effectLst/>
                <a:highlight>
                  <a:srgbClr val="FFFFFF"/>
                </a:highlight>
                <a:latin typeface="inter-bold"/>
              </a:rPr>
              <a:t>Optimal:</a:t>
            </a:r>
            <a:r>
              <a:rPr lang="en-US" b="0" i="0" dirty="0">
                <a:solidFill>
                  <a:srgbClr val="333333"/>
                </a:solidFill>
                <a:effectLst/>
                <a:highlight>
                  <a:srgbClr val="FFFFFF"/>
                </a:highlight>
                <a:latin typeface="inter-regular"/>
              </a:rPr>
              <a:t> Bidirectional search is Optimal.</a:t>
            </a:r>
          </a:p>
          <a:p>
            <a:br>
              <a:rPr lang="en-US" dirty="0"/>
            </a:br>
            <a:endParaRPr lang="en-SG" dirty="0"/>
          </a:p>
        </p:txBody>
      </p:sp>
      <p:pic>
        <p:nvPicPr>
          <p:cNvPr id="14338" name="Picture 2" descr="Uninformed Search Algorithms">
            <a:extLst>
              <a:ext uri="{FF2B5EF4-FFF2-40B4-BE49-F238E27FC236}">
                <a16:creationId xmlns:a16="http://schemas.microsoft.com/office/drawing/2014/main" id="{752D4E9E-4C2B-2972-49E5-0B4B108A82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04760" y="91440"/>
            <a:ext cx="47625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161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7D657-CE13-A69E-27A7-14A7BA134FF3}"/>
              </a:ext>
            </a:extLst>
          </p:cNvPr>
          <p:cNvSpPr>
            <a:spLocks noGrp="1"/>
          </p:cNvSpPr>
          <p:nvPr>
            <p:ph type="title"/>
          </p:nvPr>
        </p:nvSpPr>
        <p:spPr/>
        <p:txBody>
          <a:bodyPr/>
          <a:lstStyle/>
          <a:p>
            <a:endParaRPr lang="en-SG"/>
          </a:p>
        </p:txBody>
      </p:sp>
      <p:sp>
        <p:nvSpPr>
          <p:cNvPr id="3" name="Content Placeholder 2">
            <a:extLst>
              <a:ext uri="{FF2B5EF4-FFF2-40B4-BE49-F238E27FC236}">
                <a16:creationId xmlns:a16="http://schemas.microsoft.com/office/drawing/2014/main" id="{26F3452D-8920-EF3D-B774-CE9622F8BB55}"/>
              </a:ext>
            </a:extLst>
          </p:cNvPr>
          <p:cNvSpPr>
            <a:spLocks noGrp="1"/>
          </p:cNvSpPr>
          <p:nvPr>
            <p:ph idx="1"/>
          </p:nvPr>
        </p:nvSpPr>
        <p:spPr/>
        <p:txBody>
          <a:bodyPr/>
          <a:lstStyle/>
          <a:p>
            <a:endParaRPr lang="en-SG"/>
          </a:p>
        </p:txBody>
      </p:sp>
    </p:spTree>
    <p:extLst>
      <p:ext uri="{BB962C8B-B14F-4D97-AF65-F5344CB8AC3E}">
        <p14:creationId xmlns:p14="http://schemas.microsoft.com/office/powerpoint/2010/main" val="138947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93EF9-ADB2-1C43-44E8-08AC3B2441B3}"/>
              </a:ext>
            </a:extLst>
          </p:cNvPr>
          <p:cNvSpPr>
            <a:spLocks noGrp="1"/>
          </p:cNvSpPr>
          <p:nvPr>
            <p:ph type="title"/>
          </p:nvPr>
        </p:nvSpPr>
        <p:spPr/>
        <p:txBody>
          <a:bodyPr/>
          <a:lstStyle/>
          <a:p>
            <a:endParaRPr lang="en-SG" dirty="0"/>
          </a:p>
        </p:txBody>
      </p:sp>
      <p:sp>
        <p:nvSpPr>
          <p:cNvPr id="3" name="Content Placeholder 2">
            <a:extLst>
              <a:ext uri="{FF2B5EF4-FFF2-40B4-BE49-F238E27FC236}">
                <a16:creationId xmlns:a16="http://schemas.microsoft.com/office/drawing/2014/main" id="{96966A7D-54FF-92B2-DE34-ACCE58DCE1B6}"/>
              </a:ext>
            </a:extLst>
          </p:cNvPr>
          <p:cNvSpPr>
            <a:spLocks noGrp="1"/>
          </p:cNvSpPr>
          <p:nvPr>
            <p:ph idx="1"/>
          </p:nvPr>
        </p:nvSpPr>
        <p:spPr>
          <a:xfrm>
            <a:off x="670560" y="1828800"/>
            <a:ext cx="10283952" cy="4351337"/>
          </a:xfrm>
        </p:spPr>
        <p:txBody>
          <a:bodyPr/>
          <a:lstStyle/>
          <a:p>
            <a:pPr algn="l" fontAlgn="base"/>
            <a:r>
              <a:rPr lang="en-US" b="1" i="1" dirty="0">
                <a:solidFill>
                  <a:srgbClr val="273239"/>
                </a:solidFill>
                <a:effectLst/>
                <a:highlight>
                  <a:srgbClr val="FFFFFF"/>
                </a:highlight>
                <a:latin typeface="Nunito" pitchFamily="2" charset="0"/>
              </a:rPr>
              <a:t>Artificial Intelligence </a:t>
            </a:r>
            <a:r>
              <a:rPr lang="en-US" b="0" i="0" dirty="0">
                <a:solidFill>
                  <a:srgbClr val="273239"/>
                </a:solidFill>
                <a:effectLst/>
                <a:highlight>
                  <a:srgbClr val="FFFFFF"/>
                </a:highlight>
                <a:latin typeface="Nunito" pitchFamily="2" charset="0"/>
              </a:rPr>
              <a:t>is the study of building agents that act rationally. Most of the time, these agents perform some kind of search algorithm in the background in order to achieve their tasks. </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A search problem consists of: </a:t>
            </a:r>
            <a:br>
              <a:rPr lang="en-US" b="0" i="0" dirty="0">
                <a:solidFill>
                  <a:srgbClr val="273239"/>
                </a:solidFill>
                <a:effectLst/>
                <a:highlight>
                  <a:srgbClr val="FFFFFF"/>
                </a:highlight>
                <a:latin typeface="Nunito" pitchFamily="2" charset="0"/>
              </a:rPr>
            </a:br>
            <a:endParaRPr lang="en-US" b="0" i="0" dirty="0">
              <a:solidFill>
                <a:srgbClr val="273239"/>
              </a:solidFill>
              <a:effectLst/>
              <a:highlight>
                <a:srgbClr val="FFFFFF"/>
              </a:highlight>
              <a:latin typeface="Nunito" pitchFamily="2" charset="0"/>
            </a:endParaRPr>
          </a:p>
          <a:p>
            <a:pPr marL="742950" lvl="1" indent="-285750" algn="l" fontAlgn="base">
              <a:buFont typeface="Arial" panose="020B0604020202020204" pitchFamily="34" charset="0"/>
              <a:buChar char="•"/>
            </a:pPr>
            <a:r>
              <a:rPr lang="en-US" b="1" i="0" dirty="0">
                <a:solidFill>
                  <a:srgbClr val="273239"/>
                </a:solidFill>
                <a:effectLst/>
                <a:highlight>
                  <a:srgbClr val="FFFFFF"/>
                </a:highlight>
                <a:latin typeface="Nunito" pitchFamily="2" charset="0"/>
              </a:rPr>
              <a:t>A State Space. </a:t>
            </a:r>
            <a:r>
              <a:rPr lang="en-US" b="0" i="0" dirty="0">
                <a:solidFill>
                  <a:srgbClr val="273239"/>
                </a:solidFill>
                <a:effectLst/>
                <a:highlight>
                  <a:srgbClr val="FFFFFF"/>
                </a:highlight>
                <a:latin typeface="Nunito" pitchFamily="2" charset="0"/>
              </a:rPr>
              <a:t>Set of all possible states where you can be.</a:t>
            </a:r>
          </a:p>
          <a:p>
            <a:pPr marL="742950" lvl="1" indent="-285750" algn="l" fontAlgn="base">
              <a:buFont typeface="Arial" panose="020B0604020202020204" pitchFamily="34" charset="0"/>
              <a:buChar char="•"/>
            </a:pPr>
            <a:r>
              <a:rPr lang="en-US" b="1" i="0" dirty="0">
                <a:solidFill>
                  <a:srgbClr val="273239"/>
                </a:solidFill>
                <a:effectLst/>
                <a:highlight>
                  <a:srgbClr val="FFFFFF"/>
                </a:highlight>
                <a:latin typeface="Nunito" pitchFamily="2" charset="0"/>
              </a:rPr>
              <a:t>A Start State. </a:t>
            </a:r>
            <a:r>
              <a:rPr lang="en-US" b="0" i="0" dirty="0">
                <a:solidFill>
                  <a:srgbClr val="273239"/>
                </a:solidFill>
                <a:effectLst/>
                <a:highlight>
                  <a:srgbClr val="FFFFFF"/>
                </a:highlight>
                <a:latin typeface="Nunito" pitchFamily="2" charset="0"/>
              </a:rPr>
              <a:t>The state from where the search begins.</a:t>
            </a:r>
          </a:p>
          <a:p>
            <a:pPr marL="742950" lvl="1" indent="-285750" algn="l" fontAlgn="base">
              <a:buFont typeface="Arial" panose="020B0604020202020204" pitchFamily="34" charset="0"/>
              <a:buChar char="•"/>
            </a:pPr>
            <a:r>
              <a:rPr lang="en-US" b="1" i="0" dirty="0">
                <a:solidFill>
                  <a:srgbClr val="273239"/>
                </a:solidFill>
                <a:effectLst/>
                <a:highlight>
                  <a:srgbClr val="FFFFFF"/>
                </a:highlight>
                <a:latin typeface="Nunito" pitchFamily="2" charset="0"/>
              </a:rPr>
              <a:t>A Goal State. </a:t>
            </a:r>
            <a:r>
              <a:rPr lang="en-US" b="0" i="0" dirty="0">
                <a:solidFill>
                  <a:srgbClr val="273239"/>
                </a:solidFill>
                <a:effectLst/>
                <a:highlight>
                  <a:srgbClr val="FFFFFF"/>
                </a:highlight>
                <a:latin typeface="Nunito" pitchFamily="2" charset="0"/>
              </a:rPr>
              <a:t>A function that looks at the current state returns whether or not it is the goal state.</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The </a:t>
            </a:r>
            <a:r>
              <a:rPr lang="en-US" b="1" i="0" dirty="0">
                <a:solidFill>
                  <a:srgbClr val="273239"/>
                </a:solidFill>
                <a:effectLst/>
                <a:highlight>
                  <a:srgbClr val="FFFFFF"/>
                </a:highlight>
                <a:latin typeface="Nunito" pitchFamily="2" charset="0"/>
              </a:rPr>
              <a:t>Solution </a:t>
            </a:r>
            <a:r>
              <a:rPr lang="en-US" b="0" i="0" dirty="0">
                <a:solidFill>
                  <a:srgbClr val="273239"/>
                </a:solidFill>
                <a:effectLst/>
                <a:highlight>
                  <a:srgbClr val="FFFFFF"/>
                </a:highlight>
                <a:latin typeface="Nunito" pitchFamily="2" charset="0"/>
              </a:rPr>
              <a:t>to a search problem is a sequence of actions, called the </a:t>
            </a:r>
            <a:r>
              <a:rPr lang="en-US" b="1" i="0" dirty="0">
                <a:solidFill>
                  <a:srgbClr val="273239"/>
                </a:solidFill>
                <a:effectLst/>
                <a:highlight>
                  <a:srgbClr val="FFFFFF"/>
                </a:highlight>
                <a:latin typeface="Nunito" pitchFamily="2" charset="0"/>
              </a:rPr>
              <a:t>plan </a:t>
            </a:r>
            <a:r>
              <a:rPr lang="en-US" b="0" i="0" dirty="0">
                <a:solidFill>
                  <a:srgbClr val="273239"/>
                </a:solidFill>
                <a:effectLst/>
                <a:highlight>
                  <a:srgbClr val="FFFFFF"/>
                </a:highlight>
                <a:latin typeface="Nunito" pitchFamily="2" charset="0"/>
              </a:rPr>
              <a:t>that transforms the start state to the goal state.</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This plan is achieved through search algorithms.</a:t>
            </a:r>
          </a:p>
          <a:p>
            <a:endParaRPr lang="en-SG" dirty="0"/>
          </a:p>
        </p:txBody>
      </p:sp>
    </p:spTree>
    <p:extLst>
      <p:ext uri="{BB962C8B-B14F-4D97-AF65-F5344CB8AC3E}">
        <p14:creationId xmlns:p14="http://schemas.microsoft.com/office/powerpoint/2010/main" val="301717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50FEE-2EDF-7270-7FB7-0CD6A18F8667}"/>
              </a:ext>
            </a:extLst>
          </p:cNvPr>
          <p:cNvSpPr>
            <a:spLocks noGrp="1"/>
          </p:cNvSpPr>
          <p:nvPr>
            <p:ph type="title"/>
          </p:nvPr>
        </p:nvSpPr>
        <p:spPr/>
        <p:txBody>
          <a:bodyPr/>
          <a:lstStyle/>
          <a:p>
            <a:endParaRPr lang="en-SG" dirty="0"/>
          </a:p>
        </p:txBody>
      </p:sp>
      <p:sp>
        <p:nvSpPr>
          <p:cNvPr id="3" name="Content Placeholder 2">
            <a:extLst>
              <a:ext uri="{FF2B5EF4-FFF2-40B4-BE49-F238E27FC236}">
                <a16:creationId xmlns:a16="http://schemas.microsoft.com/office/drawing/2014/main" id="{F54198A8-7191-FBFE-92BC-31C65C426A8C}"/>
              </a:ext>
            </a:extLst>
          </p:cNvPr>
          <p:cNvSpPr>
            <a:spLocks noGrp="1"/>
          </p:cNvSpPr>
          <p:nvPr>
            <p:ph idx="1"/>
          </p:nvPr>
        </p:nvSpPr>
        <p:spPr/>
        <p:txBody>
          <a:bodyPr/>
          <a:lstStyle/>
          <a:p>
            <a:pPr algn="l"/>
            <a:r>
              <a:rPr lang="en-US" b="0" i="0" dirty="0">
                <a:solidFill>
                  <a:schemeClr val="tx1">
                    <a:lumMod val="95000"/>
                    <a:lumOff val="5000"/>
                  </a:schemeClr>
                </a:solidFill>
                <a:effectLst/>
                <a:latin typeface="Aptos" panose="020B0004020202020204" pitchFamily="34" charset="0"/>
              </a:rPr>
              <a:t>A </a:t>
            </a:r>
            <a:r>
              <a:rPr lang="en-US" b="1" i="0" dirty="0">
                <a:solidFill>
                  <a:schemeClr val="tx1">
                    <a:lumMod val="95000"/>
                    <a:lumOff val="5000"/>
                  </a:schemeClr>
                </a:solidFill>
                <a:effectLst/>
                <a:latin typeface="Aptos" panose="020B0004020202020204" pitchFamily="34" charset="0"/>
              </a:rPr>
              <a:t>state space</a:t>
            </a:r>
            <a:r>
              <a:rPr lang="en-US" b="0" i="0" dirty="0">
                <a:solidFill>
                  <a:schemeClr val="tx1">
                    <a:lumMod val="95000"/>
                    <a:lumOff val="5000"/>
                  </a:schemeClr>
                </a:solidFill>
                <a:effectLst/>
                <a:latin typeface="Aptos" panose="020B0004020202020204" pitchFamily="34" charset="0"/>
              </a:rPr>
              <a:t> is a way to mathematically represent a problem by defining all the possible states in which the problem can be. This is used in search algorithms to represent the initial state, goal state, and current state of the problem. Each state in the state space is represented using a set of variables.</a:t>
            </a:r>
          </a:p>
          <a:p>
            <a:pPr algn="l"/>
            <a:r>
              <a:rPr lang="en-US" b="0" i="0" dirty="0">
                <a:solidFill>
                  <a:schemeClr val="tx1">
                    <a:lumMod val="95000"/>
                    <a:lumOff val="5000"/>
                  </a:schemeClr>
                </a:solidFill>
                <a:effectLst/>
                <a:latin typeface="Aptos" panose="020B0004020202020204" pitchFamily="34" charset="0"/>
              </a:rPr>
              <a:t>The </a:t>
            </a:r>
            <a:r>
              <a:rPr lang="en-US" b="1" i="0" dirty="0">
                <a:solidFill>
                  <a:schemeClr val="tx1">
                    <a:lumMod val="95000"/>
                    <a:lumOff val="5000"/>
                  </a:schemeClr>
                </a:solidFill>
                <a:effectLst/>
                <a:latin typeface="Aptos" panose="020B0004020202020204" pitchFamily="34" charset="0"/>
              </a:rPr>
              <a:t>efficiency</a:t>
            </a:r>
            <a:r>
              <a:rPr lang="en-US" b="0" i="0" dirty="0">
                <a:solidFill>
                  <a:schemeClr val="tx1">
                    <a:lumMod val="95000"/>
                    <a:lumOff val="5000"/>
                  </a:schemeClr>
                </a:solidFill>
                <a:effectLst/>
                <a:latin typeface="Aptos" panose="020B0004020202020204" pitchFamily="34" charset="0"/>
              </a:rPr>
              <a:t> of the search algorithm greatly depends on the size of the state space, and it is important to choose an appropriate representation and search strategy to search the state space efficiently.</a:t>
            </a:r>
          </a:p>
          <a:p>
            <a:pPr algn="l"/>
            <a:r>
              <a:rPr lang="en-US" b="0" i="0" dirty="0">
                <a:solidFill>
                  <a:schemeClr val="tx1">
                    <a:lumMod val="95000"/>
                    <a:lumOff val="5000"/>
                  </a:schemeClr>
                </a:solidFill>
                <a:effectLst/>
                <a:latin typeface="Aptos" panose="020B0004020202020204" pitchFamily="34" charset="0"/>
              </a:rPr>
              <a:t>One of the most well-known </a:t>
            </a:r>
            <a:r>
              <a:rPr lang="en-US" b="1" i="0" dirty="0">
                <a:solidFill>
                  <a:schemeClr val="tx1">
                    <a:lumMod val="95000"/>
                    <a:lumOff val="5000"/>
                  </a:schemeClr>
                </a:solidFill>
                <a:effectLst/>
                <a:latin typeface="Aptos" panose="020B0004020202020204" pitchFamily="34" charset="0"/>
              </a:rPr>
              <a:t>state space search algorithms</a:t>
            </a:r>
            <a:r>
              <a:rPr lang="en-US" b="0" i="0" dirty="0">
                <a:solidFill>
                  <a:schemeClr val="tx1">
                    <a:lumMod val="95000"/>
                    <a:lumOff val="5000"/>
                  </a:schemeClr>
                </a:solidFill>
                <a:effectLst/>
                <a:latin typeface="Aptos" panose="020B0004020202020204" pitchFamily="34" charset="0"/>
              </a:rPr>
              <a:t> is the A algorithm. Other commonly used state space search algorithms include </a:t>
            </a:r>
            <a:r>
              <a:rPr lang="en-US" b="1" i="0" dirty="0">
                <a:solidFill>
                  <a:schemeClr val="tx1">
                    <a:lumMod val="95000"/>
                    <a:lumOff val="5000"/>
                  </a:schemeClr>
                </a:solidFill>
                <a:effectLst/>
                <a:latin typeface="Aptos" panose="020B0004020202020204" pitchFamily="34" charset="0"/>
              </a:rPr>
              <a:t>breadth-first search (BFS)</a:t>
            </a:r>
            <a:r>
              <a:rPr lang="en-US" b="0" i="0" dirty="0">
                <a:solidFill>
                  <a:schemeClr val="tx1">
                    <a:lumMod val="95000"/>
                    <a:lumOff val="5000"/>
                  </a:schemeClr>
                </a:solidFill>
                <a:effectLst/>
                <a:latin typeface="Aptos" panose="020B0004020202020204" pitchFamily="34" charset="0"/>
              </a:rPr>
              <a:t>, </a:t>
            </a:r>
            <a:r>
              <a:rPr lang="en-US" b="1" i="0" dirty="0">
                <a:solidFill>
                  <a:schemeClr val="tx1">
                    <a:lumMod val="95000"/>
                    <a:lumOff val="5000"/>
                  </a:schemeClr>
                </a:solidFill>
                <a:effectLst/>
                <a:latin typeface="Aptos" panose="020B0004020202020204" pitchFamily="34" charset="0"/>
              </a:rPr>
              <a:t>depth-first search (DFS)</a:t>
            </a:r>
            <a:r>
              <a:rPr lang="en-US" b="0" i="0" dirty="0">
                <a:solidFill>
                  <a:schemeClr val="tx1">
                    <a:lumMod val="95000"/>
                    <a:lumOff val="5000"/>
                  </a:schemeClr>
                </a:solidFill>
                <a:effectLst/>
                <a:latin typeface="Aptos" panose="020B0004020202020204" pitchFamily="34" charset="0"/>
              </a:rPr>
              <a:t>, </a:t>
            </a:r>
            <a:r>
              <a:rPr lang="en-US" b="1" i="0" dirty="0">
                <a:solidFill>
                  <a:schemeClr val="tx1">
                    <a:lumMod val="95000"/>
                    <a:lumOff val="5000"/>
                  </a:schemeClr>
                </a:solidFill>
                <a:effectLst/>
                <a:latin typeface="Aptos" panose="020B0004020202020204" pitchFamily="34" charset="0"/>
              </a:rPr>
              <a:t>hill climbing</a:t>
            </a:r>
            <a:r>
              <a:rPr lang="en-US" b="0" i="0" dirty="0">
                <a:solidFill>
                  <a:schemeClr val="tx1">
                    <a:lumMod val="95000"/>
                    <a:lumOff val="5000"/>
                  </a:schemeClr>
                </a:solidFill>
                <a:effectLst/>
                <a:latin typeface="Aptos" panose="020B0004020202020204" pitchFamily="34" charset="0"/>
              </a:rPr>
              <a:t>, </a:t>
            </a:r>
            <a:r>
              <a:rPr lang="en-US" b="1" i="0" dirty="0">
                <a:solidFill>
                  <a:schemeClr val="tx1">
                    <a:lumMod val="95000"/>
                    <a:lumOff val="5000"/>
                  </a:schemeClr>
                </a:solidFill>
                <a:effectLst/>
                <a:latin typeface="Aptos" panose="020B0004020202020204" pitchFamily="34" charset="0"/>
              </a:rPr>
              <a:t>simulated annealing</a:t>
            </a:r>
            <a:r>
              <a:rPr lang="en-US" b="0" i="0" dirty="0">
                <a:solidFill>
                  <a:schemeClr val="tx1">
                    <a:lumMod val="95000"/>
                    <a:lumOff val="5000"/>
                  </a:schemeClr>
                </a:solidFill>
                <a:effectLst/>
                <a:latin typeface="Aptos" panose="020B0004020202020204" pitchFamily="34" charset="0"/>
              </a:rPr>
              <a:t>, and </a:t>
            </a:r>
            <a:r>
              <a:rPr lang="en-US" b="1" i="0" dirty="0">
                <a:solidFill>
                  <a:schemeClr val="tx1">
                    <a:lumMod val="95000"/>
                    <a:lumOff val="5000"/>
                  </a:schemeClr>
                </a:solidFill>
                <a:effectLst/>
                <a:latin typeface="Aptos" panose="020B0004020202020204" pitchFamily="34" charset="0"/>
              </a:rPr>
              <a:t>genetic algorithms</a:t>
            </a:r>
            <a:r>
              <a:rPr lang="en-US" b="0" i="0" dirty="0">
                <a:solidFill>
                  <a:schemeClr val="tx1">
                    <a:lumMod val="95000"/>
                    <a:lumOff val="5000"/>
                  </a:schemeClr>
                </a:solidFill>
                <a:effectLst/>
                <a:latin typeface="Aptos" panose="020B0004020202020204" pitchFamily="34" charset="0"/>
              </a:rPr>
              <a:t>.</a:t>
            </a:r>
          </a:p>
          <a:p>
            <a:endParaRPr lang="en-SG" dirty="0">
              <a:solidFill>
                <a:schemeClr val="tx1">
                  <a:lumMod val="95000"/>
                  <a:lumOff val="5000"/>
                </a:schemeClr>
              </a:solidFill>
              <a:latin typeface="Aptos" panose="020B0004020202020204" pitchFamily="34" charset="0"/>
            </a:endParaRPr>
          </a:p>
        </p:txBody>
      </p:sp>
    </p:spTree>
    <p:extLst>
      <p:ext uri="{BB962C8B-B14F-4D97-AF65-F5344CB8AC3E}">
        <p14:creationId xmlns:p14="http://schemas.microsoft.com/office/powerpoint/2010/main" val="1613241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A5EFE4-37EC-4AA4-3A6B-8AACB522250F}"/>
              </a:ext>
            </a:extLst>
          </p:cNvPr>
          <p:cNvSpPr>
            <a:spLocks noGrp="1"/>
          </p:cNvSpPr>
          <p:nvPr>
            <p:ph idx="1"/>
          </p:nvPr>
        </p:nvSpPr>
        <p:spPr>
          <a:xfrm>
            <a:off x="502920" y="472440"/>
            <a:ext cx="9354312" cy="5707697"/>
          </a:xfrm>
        </p:spPr>
        <p:txBody>
          <a:bodyPr/>
          <a:lstStyle/>
          <a:p>
            <a:pPr algn="l"/>
            <a:r>
              <a:rPr lang="en-US" b="1" i="0" dirty="0">
                <a:effectLst/>
                <a:highlight>
                  <a:srgbClr val="FAFBFC"/>
                </a:highlight>
                <a:latin typeface="__Source_Sans_Pro_fa6df0"/>
              </a:rPr>
              <a:t>Steps in State Space Search</a:t>
            </a:r>
          </a:p>
          <a:p>
            <a:pPr algn="l"/>
            <a:r>
              <a:rPr lang="en-US" b="0" i="0" dirty="0">
                <a:solidFill>
                  <a:srgbClr val="61738E"/>
                </a:solidFill>
                <a:effectLst/>
                <a:highlight>
                  <a:srgbClr val="FAFBFC"/>
                </a:highlight>
                <a:latin typeface="__Source_Sans_Pro_fa6df0"/>
              </a:rPr>
              <a:t>The steps involved in state space search are as follows:</a:t>
            </a:r>
          </a:p>
          <a:p>
            <a:endParaRPr lang="en-SG" dirty="0"/>
          </a:p>
        </p:txBody>
      </p:sp>
      <p:pic>
        <p:nvPicPr>
          <p:cNvPr id="5" name="Picture 4">
            <a:extLst>
              <a:ext uri="{FF2B5EF4-FFF2-40B4-BE49-F238E27FC236}">
                <a16:creationId xmlns:a16="http://schemas.microsoft.com/office/drawing/2014/main" id="{4D2C3E99-F52E-4AB6-5FF3-97D243B00D69}"/>
              </a:ext>
            </a:extLst>
          </p:cNvPr>
          <p:cNvPicPr>
            <a:picLocks noChangeAspect="1"/>
          </p:cNvPicPr>
          <p:nvPr/>
        </p:nvPicPr>
        <p:blipFill>
          <a:blip r:embed="rId2"/>
          <a:stretch>
            <a:fillRect/>
          </a:stretch>
        </p:blipFill>
        <p:spPr>
          <a:xfrm>
            <a:off x="2727970" y="1387473"/>
            <a:ext cx="6111230" cy="5300593"/>
          </a:xfrm>
          <a:prstGeom prst="rect">
            <a:avLst/>
          </a:prstGeom>
        </p:spPr>
      </p:pic>
    </p:spTree>
    <p:extLst>
      <p:ext uri="{BB962C8B-B14F-4D97-AF65-F5344CB8AC3E}">
        <p14:creationId xmlns:p14="http://schemas.microsoft.com/office/powerpoint/2010/main" val="21022091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26CC3-C074-5913-914C-75056D2A8EFD}"/>
              </a:ext>
            </a:extLst>
          </p:cNvPr>
          <p:cNvSpPr>
            <a:spLocks noGrp="1"/>
          </p:cNvSpPr>
          <p:nvPr>
            <p:ph type="title"/>
          </p:nvPr>
        </p:nvSpPr>
        <p:spPr>
          <a:xfrm>
            <a:off x="0" y="53023"/>
            <a:ext cx="12313920" cy="624840"/>
          </a:xfrm>
        </p:spPr>
        <p:txBody>
          <a:bodyPr>
            <a:normAutofit fontScale="90000"/>
          </a:bodyPr>
          <a:lstStyle/>
          <a:p>
            <a:r>
              <a:rPr lang="en-US" b="1" i="0" dirty="0">
                <a:effectLst/>
                <a:highlight>
                  <a:srgbClr val="FAFBFC"/>
                </a:highlight>
                <a:latin typeface="__Source_Sans_Pro_fa6df0"/>
              </a:rPr>
              <a:t>Example of State Space Search</a:t>
            </a:r>
            <a:endParaRPr lang="en-SG" dirty="0"/>
          </a:p>
        </p:txBody>
      </p:sp>
      <p:sp>
        <p:nvSpPr>
          <p:cNvPr id="3" name="Content Placeholder 2">
            <a:extLst>
              <a:ext uri="{FF2B5EF4-FFF2-40B4-BE49-F238E27FC236}">
                <a16:creationId xmlns:a16="http://schemas.microsoft.com/office/drawing/2014/main" id="{506F5CC1-75F3-7BB3-BA7F-5AE97599E385}"/>
              </a:ext>
            </a:extLst>
          </p:cNvPr>
          <p:cNvSpPr>
            <a:spLocks noGrp="1"/>
          </p:cNvSpPr>
          <p:nvPr>
            <p:ph idx="1"/>
          </p:nvPr>
        </p:nvSpPr>
        <p:spPr>
          <a:xfrm>
            <a:off x="350520" y="1021080"/>
            <a:ext cx="11658600" cy="5159058"/>
          </a:xfrm>
        </p:spPr>
        <p:txBody>
          <a:bodyPr/>
          <a:lstStyle/>
          <a:p>
            <a:pPr algn="l"/>
            <a:r>
              <a:rPr lang="en-US" b="0" i="0" dirty="0">
                <a:solidFill>
                  <a:srgbClr val="61738E"/>
                </a:solidFill>
                <a:effectLst/>
                <a:highlight>
                  <a:srgbClr val="FAFBFC"/>
                </a:highlight>
                <a:latin typeface="__Source_Sans_Pro_fa6df0"/>
              </a:rPr>
              <a:t>The </a:t>
            </a:r>
            <a:r>
              <a:rPr lang="en-US" b="1" i="0" dirty="0">
                <a:solidFill>
                  <a:srgbClr val="61738E"/>
                </a:solidFill>
                <a:effectLst/>
                <a:highlight>
                  <a:srgbClr val="FAFBFC"/>
                </a:highlight>
                <a:latin typeface="__Source_Sans_Pro_fa6df0"/>
              </a:rPr>
              <a:t>8-puzzle</a:t>
            </a:r>
            <a:r>
              <a:rPr lang="en-US" b="0" i="0" dirty="0">
                <a:solidFill>
                  <a:srgbClr val="61738E"/>
                </a:solidFill>
                <a:effectLst/>
                <a:highlight>
                  <a:srgbClr val="FAFBFC"/>
                </a:highlight>
                <a:latin typeface="__Source_Sans_Pro_fa6df0"/>
              </a:rPr>
              <a:t> problem is a commonly used example of a state space search. It is a sliding puzzle game consisting of 8 numbered tiles arranged in a 3x3 grid and one blank space. The game aims to rearrange the tiles from their initial state to a final goal state by sliding them into the blank space.</a:t>
            </a:r>
          </a:p>
          <a:p>
            <a:pPr algn="l"/>
            <a:r>
              <a:rPr lang="en-US" b="0" i="0" dirty="0">
                <a:solidFill>
                  <a:srgbClr val="61738E"/>
                </a:solidFill>
                <a:effectLst/>
                <a:highlight>
                  <a:srgbClr val="FAFBFC"/>
                </a:highlight>
                <a:latin typeface="__Source_Sans_Pro_fa6df0"/>
              </a:rPr>
              <a:t>To represent the state space in this problem, we use the nine tiles in the puzzle and their respective positions in the grid. Each state in the state space is represented by a 3x3 array with values ranging from 1 to 8, and the blank space is represented as an empty tile.</a:t>
            </a:r>
          </a:p>
          <a:p>
            <a:pPr algn="l"/>
            <a:r>
              <a:rPr lang="en-US" b="0" i="0" dirty="0">
                <a:solidFill>
                  <a:srgbClr val="61738E"/>
                </a:solidFill>
                <a:effectLst/>
                <a:highlight>
                  <a:srgbClr val="FAFBFC"/>
                </a:highlight>
                <a:latin typeface="__Source_Sans_Pro_fa6df0"/>
              </a:rPr>
              <a:t>The initial state of the puzzle represents the starting configuration of the tiles, while the goal state represents the desired configuration. </a:t>
            </a:r>
            <a:r>
              <a:rPr lang="en-US" b="1" i="0" dirty="0">
                <a:solidFill>
                  <a:srgbClr val="61738E"/>
                </a:solidFill>
                <a:effectLst/>
                <a:highlight>
                  <a:srgbClr val="FAFBFC"/>
                </a:highlight>
                <a:latin typeface="__Source_Sans_Pro_fa6df0"/>
              </a:rPr>
              <a:t>Search algorithms</a:t>
            </a:r>
            <a:r>
              <a:rPr lang="en-US" b="0" i="0" dirty="0">
                <a:solidFill>
                  <a:srgbClr val="61738E"/>
                </a:solidFill>
                <a:effectLst/>
                <a:highlight>
                  <a:srgbClr val="FAFBFC"/>
                </a:highlight>
                <a:latin typeface="__Source_Sans_Pro_fa6df0"/>
              </a:rPr>
              <a:t> utilize the state space to find a sequence of moves that will transform the initial state into the goal state.</a:t>
            </a:r>
          </a:p>
          <a:p>
            <a:endParaRPr lang="en-SG" dirty="0"/>
          </a:p>
        </p:txBody>
      </p:sp>
      <p:pic>
        <p:nvPicPr>
          <p:cNvPr id="5" name="Picture 4">
            <a:extLst>
              <a:ext uri="{FF2B5EF4-FFF2-40B4-BE49-F238E27FC236}">
                <a16:creationId xmlns:a16="http://schemas.microsoft.com/office/drawing/2014/main" id="{71EF83AD-A314-1FAA-2B1A-899A4366D4D0}"/>
              </a:ext>
            </a:extLst>
          </p:cNvPr>
          <p:cNvPicPr>
            <a:picLocks noChangeAspect="1"/>
          </p:cNvPicPr>
          <p:nvPr/>
        </p:nvPicPr>
        <p:blipFill>
          <a:blip r:embed="rId2"/>
          <a:stretch>
            <a:fillRect/>
          </a:stretch>
        </p:blipFill>
        <p:spPr>
          <a:xfrm>
            <a:off x="4632960" y="3764257"/>
            <a:ext cx="4648200" cy="2544206"/>
          </a:xfrm>
          <a:prstGeom prst="rect">
            <a:avLst/>
          </a:prstGeom>
        </p:spPr>
      </p:pic>
    </p:spTree>
    <p:extLst>
      <p:ext uri="{BB962C8B-B14F-4D97-AF65-F5344CB8AC3E}">
        <p14:creationId xmlns:p14="http://schemas.microsoft.com/office/powerpoint/2010/main" val="3316171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38A8243-7839-C369-D647-4B7143D48F5F}"/>
              </a:ext>
            </a:extLst>
          </p:cNvPr>
          <p:cNvPicPr>
            <a:picLocks noChangeAspect="1"/>
          </p:cNvPicPr>
          <p:nvPr/>
        </p:nvPicPr>
        <p:blipFill>
          <a:blip r:embed="rId2"/>
          <a:stretch>
            <a:fillRect/>
          </a:stretch>
        </p:blipFill>
        <p:spPr>
          <a:xfrm>
            <a:off x="3055155" y="0"/>
            <a:ext cx="6081690" cy="6858000"/>
          </a:xfrm>
          <a:prstGeom prst="rect">
            <a:avLst/>
          </a:prstGeom>
        </p:spPr>
      </p:pic>
    </p:spTree>
    <p:extLst>
      <p:ext uri="{BB962C8B-B14F-4D97-AF65-F5344CB8AC3E}">
        <p14:creationId xmlns:p14="http://schemas.microsoft.com/office/powerpoint/2010/main" val="2488557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11B88BC-937B-B27D-C44C-FB262E4CB52F}"/>
              </a:ext>
            </a:extLst>
          </p:cNvPr>
          <p:cNvSpPr txBox="1"/>
          <p:nvPr/>
        </p:nvSpPr>
        <p:spPr>
          <a:xfrm>
            <a:off x="274320" y="0"/>
            <a:ext cx="5478780" cy="2677656"/>
          </a:xfrm>
          <a:prstGeom prst="rect">
            <a:avLst/>
          </a:prstGeom>
          <a:noFill/>
        </p:spPr>
        <p:txBody>
          <a:bodyPr wrap="square">
            <a:spAutoFit/>
          </a:bodyPr>
          <a:lstStyle/>
          <a:p>
            <a:pPr algn="just"/>
            <a:r>
              <a:rPr lang="en-US" sz="2800" b="0" i="0" dirty="0">
                <a:solidFill>
                  <a:srgbClr val="610B38"/>
                </a:solidFill>
                <a:effectLst/>
                <a:highlight>
                  <a:srgbClr val="FFFFFF"/>
                </a:highlight>
                <a:latin typeface="erdana"/>
              </a:rPr>
              <a:t>Search Algorithms in Artificial Intelligence</a:t>
            </a:r>
          </a:p>
          <a:p>
            <a:pPr algn="just"/>
            <a:r>
              <a:rPr lang="en-US" sz="2800" b="0" i="0" dirty="0">
                <a:solidFill>
                  <a:srgbClr val="333333"/>
                </a:solidFill>
                <a:effectLst/>
                <a:highlight>
                  <a:srgbClr val="FFFFFF"/>
                </a:highlight>
                <a:latin typeface="inter-regular"/>
              </a:rPr>
              <a:t>Search algorithms are one of the most important areas of Artificial Intelligence. This topic will explain all about the search algorithms in AI.</a:t>
            </a:r>
          </a:p>
        </p:txBody>
      </p:sp>
      <p:sp>
        <p:nvSpPr>
          <p:cNvPr id="7" name="TextBox 6">
            <a:extLst>
              <a:ext uri="{FF2B5EF4-FFF2-40B4-BE49-F238E27FC236}">
                <a16:creationId xmlns:a16="http://schemas.microsoft.com/office/drawing/2014/main" id="{FB79CB35-1CD2-7650-B6D8-9C8C572F286F}"/>
              </a:ext>
            </a:extLst>
          </p:cNvPr>
          <p:cNvSpPr txBox="1"/>
          <p:nvPr/>
        </p:nvSpPr>
        <p:spPr>
          <a:xfrm>
            <a:off x="274320" y="2818120"/>
            <a:ext cx="5242560" cy="3539430"/>
          </a:xfrm>
          <a:prstGeom prst="rect">
            <a:avLst/>
          </a:prstGeom>
          <a:noFill/>
        </p:spPr>
        <p:txBody>
          <a:bodyPr wrap="square">
            <a:spAutoFit/>
          </a:bodyPr>
          <a:lstStyle/>
          <a:p>
            <a:pPr algn="just"/>
            <a:r>
              <a:rPr lang="en-US" sz="3200" b="0" i="0" dirty="0">
                <a:solidFill>
                  <a:srgbClr val="610B38"/>
                </a:solidFill>
                <a:effectLst/>
                <a:highlight>
                  <a:srgbClr val="FFFFFF"/>
                </a:highlight>
                <a:latin typeface="erdana"/>
              </a:rPr>
              <a:t>Types of search algorithms</a:t>
            </a:r>
          </a:p>
          <a:p>
            <a:pPr algn="just"/>
            <a:r>
              <a:rPr lang="en-US" sz="3200" b="1" i="0" dirty="0">
                <a:solidFill>
                  <a:srgbClr val="333333"/>
                </a:solidFill>
                <a:effectLst/>
                <a:highlight>
                  <a:srgbClr val="FFFFFF"/>
                </a:highlight>
                <a:latin typeface="inter-bold"/>
              </a:rPr>
              <a:t>Based on the search problems we can classify the search algorithms into uninformed (Blind search) search and informed search (Heuristic search) algorithms.</a:t>
            </a:r>
            <a:endParaRPr lang="en-US" sz="3200" b="0" i="0" dirty="0">
              <a:solidFill>
                <a:srgbClr val="333333"/>
              </a:solidFill>
              <a:effectLst/>
              <a:highlight>
                <a:srgbClr val="FFFFFF"/>
              </a:highlight>
              <a:latin typeface="inter-regular"/>
            </a:endParaRPr>
          </a:p>
        </p:txBody>
      </p:sp>
      <p:pic>
        <p:nvPicPr>
          <p:cNvPr id="1026" name="Picture 2" descr="Search Algorithms in Artificial Intelligence">
            <a:extLst>
              <a:ext uri="{FF2B5EF4-FFF2-40B4-BE49-F238E27FC236}">
                <a16:creationId xmlns:a16="http://schemas.microsoft.com/office/drawing/2014/main" id="{3CE6C510-DAFF-AC51-17EB-EB390479E1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53100" y="928561"/>
            <a:ext cx="6438900" cy="5000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62634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51E15-AD71-69D8-36F9-3A9B4B51B156}"/>
              </a:ext>
            </a:extLst>
          </p:cNvPr>
          <p:cNvSpPr>
            <a:spLocks noGrp="1"/>
          </p:cNvSpPr>
          <p:nvPr>
            <p:ph type="title"/>
          </p:nvPr>
        </p:nvSpPr>
        <p:spPr>
          <a:xfrm>
            <a:off x="259080" y="152400"/>
            <a:ext cx="11765280" cy="1036320"/>
          </a:xfrm>
        </p:spPr>
        <p:txBody>
          <a:bodyPr>
            <a:normAutofit/>
          </a:bodyPr>
          <a:lstStyle/>
          <a:p>
            <a:r>
              <a:rPr lang="en-US" b="1" i="0" dirty="0">
                <a:solidFill>
                  <a:srgbClr val="273239"/>
                </a:solidFill>
                <a:effectLst/>
                <a:highlight>
                  <a:srgbClr val="FFFFFF"/>
                </a:highlight>
                <a:latin typeface="Nunito" pitchFamily="2" charset="0"/>
              </a:rPr>
              <a:t>Uninformed Search Algorithms: </a:t>
            </a:r>
            <a:endParaRPr lang="en-SG" dirty="0"/>
          </a:p>
        </p:txBody>
      </p:sp>
      <p:sp>
        <p:nvSpPr>
          <p:cNvPr id="3" name="Content Placeholder 2">
            <a:extLst>
              <a:ext uri="{FF2B5EF4-FFF2-40B4-BE49-F238E27FC236}">
                <a16:creationId xmlns:a16="http://schemas.microsoft.com/office/drawing/2014/main" id="{205ECE0D-FCEA-F374-F00D-5A8BAD30A9CE}"/>
              </a:ext>
            </a:extLst>
          </p:cNvPr>
          <p:cNvSpPr>
            <a:spLocks noGrp="1"/>
          </p:cNvSpPr>
          <p:nvPr>
            <p:ph idx="1"/>
          </p:nvPr>
        </p:nvSpPr>
        <p:spPr>
          <a:xfrm>
            <a:off x="259080" y="1828800"/>
            <a:ext cx="11765280" cy="4739640"/>
          </a:xfrm>
        </p:spPr>
        <p:txBody>
          <a:bodyPr>
            <a:normAutofit fontScale="85000" lnSpcReduction="20000"/>
          </a:bodyPr>
          <a:lstStyle/>
          <a:p>
            <a:pPr algn="l" fontAlgn="base"/>
            <a:r>
              <a:rPr lang="en-US" b="0" i="0" dirty="0">
                <a:solidFill>
                  <a:srgbClr val="273239"/>
                </a:solidFill>
                <a:effectLst/>
                <a:highlight>
                  <a:srgbClr val="FFFFFF"/>
                </a:highlight>
                <a:latin typeface="Nunito" pitchFamily="2" charset="0"/>
              </a:rPr>
              <a:t>The search algorithms in this section have no additional information on the goal node other than the one provided in the problem definition. The plans to reach the goal state from the start state differ only by the order and/or length of actions. Uninformed search is also called </a:t>
            </a:r>
            <a:r>
              <a:rPr lang="en-US" b="1" i="0" dirty="0">
                <a:solidFill>
                  <a:srgbClr val="273239"/>
                </a:solidFill>
                <a:effectLst/>
                <a:highlight>
                  <a:srgbClr val="FFFFFF"/>
                </a:highlight>
                <a:latin typeface="Nunito" pitchFamily="2" charset="0"/>
              </a:rPr>
              <a:t>Blind search</a:t>
            </a:r>
            <a:r>
              <a:rPr lang="en-US" b="0" i="0" dirty="0">
                <a:solidFill>
                  <a:srgbClr val="273239"/>
                </a:solidFill>
                <a:effectLst/>
                <a:highlight>
                  <a:srgbClr val="FFFFFF"/>
                </a:highlight>
                <a:latin typeface="Nunito" pitchFamily="2" charset="0"/>
              </a:rPr>
              <a:t>. These algorithms can only generate the successors and differentiate between the goal state and non goal state. </a:t>
            </a:r>
            <a:br>
              <a:rPr lang="en-US" b="0" i="0" dirty="0">
                <a:solidFill>
                  <a:srgbClr val="273239"/>
                </a:solidFill>
                <a:effectLst/>
                <a:highlight>
                  <a:srgbClr val="FFFFFF"/>
                </a:highlight>
                <a:latin typeface="Nunito" pitchFamily="2" charset="0"/>
              </a:rPr>
            </a:br>
            <a:br>
              <a:rPr lang="en-US" b="0" i="0" dirty="0">
                <a:solidFill>
                  <a:srgbClr val="273239"/>
                </a:solidFill>
                <a:effectLst/>
                <a:highlight>
                  <a:srgbClr val="FFFFFF"/>
                </a:highlight>
                <a:latin typeface="Nunito" pitchFamily="2" charset="0"/>
              </a:rPr>
            </a:br>
            <a:r>
              <a:rPr lang="en-US" b="0" i="0" dirty="0">
                <a:solidFill>
                  <a:srgbClr val="273239"/>
                </a:solidFill>
                <a:effectLst/>
                <a:highlight>
                  <a:srgbClr val="FFFFFF"/>
                </a:highlight>
                <a:latin typeface="Nunito" pitchFamily="2" charset="0"/>
              </a:rPr>
              <a:t>The following uninformed search algorithms are discussed in this section.</a:t>
            </a:r>
          </a:p>
          <a:p>
            <a:pPr algn="l" fontAlgn="base">
              <a:buFont typeface="+mj-lt"/>
              <a:buAutoNum type="arabicPeriod"/>
            </a:pPr>
            <a:r>
              <a:rPr lang="en-US" b="0" i="0" dirty="0">
                <a:solidFill>
                  <a:srgbClr val="273239"/>
                </a:solidFill>
                <a:effectLst/>
                <a:highlight>
                  <a:srgbClr val="FFFFFF"/>
                </a:highlight>
                <a:latin typeface="Nunito" pitchFamily="2" charset="0"/>
              </a:rPr>
              <a:t>Depth First Search</a:t>
            </a:r>
          </a:p>
          <a:p>
            <a:pPr algn="l" fontAlgn="base">
              <a:buFont typeface="+mj-lt"/>
              <a:buAutoNum type="arabicPeriod"/>
            </a:pPr>
            <a:r>
              <a:rPr lang="en-US" b="0" i="0" dirty="0">
                <a:solidFill>
                  <a:srgbClr val="273239"/>
                </a:solidFill>
                <a:effectLst/>
                <a:highlight>
                  <a:srgbClr val="FFFFFF"/>
                </a:highlight>
                <a:latin typeface="Nunito" pitchFamily="2" charset="0"/>
              </a:rPr>
              <a:t>Breadth First Search</a:t>
            </a:r>
          </a:p>
          <a:p>
            <a:pPr algn="l" fontAlgn="base">
              <a:buFont typeface="+mj-lt"/>
              <a:buAutoNum type="arabicPeriod"/>
            </a:pPr>
            <a:r>
              <a:rPr lang="en-US" b="0" i="0" dirty="0">
                <a:solidFill>
                  <a:srgbClr val="273239"/>
                </a:solidFill>
                <a:effectLst/>
                <a:highlight>
                  <a:srgbClr val="FFFFFF"/>
                </a:highlight>
                <a:latin typeface="Nunito" pitchFamily="2" charset="0"/>
              </a:rPr>
              <a:t>Uniform Cost Search</a:t>
            </a:r>
          </a:p>
          <a:p>
            <a:pPr algn="l" fontAlgn="base"/>
            <a:r>
              <a:rPr lang="en-US" b="0" i="0" dirty="0">
                <a:solidFill>
                  <a:srgbClr val="273239"/>
                </a:solidFill>
                <a:effectLst/>
                <a:highlight>
                  <a:srgbClr val="FFFFFF"/>
                </a:highlight>
                <a:latin typeface="Nunito" pitchFamily="2" charset="0"/>
              </a:rPr>
              <a:t>Each of these algorithms will have: </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A problem </a:t>
            </a:r>
            <a:r>
              <a:rPr lang="en-US" b="1" i="0" dirty="0">
                <a:solidFill>
                  <a:srgbClr val="273239"/>
                </a:solidFill>
                <a:effectLst/>
                <a:highlight>
                  <a:srgbClr val="FFFFFF"/>
                </a:highlight>
                <a:latin typeface="Nunito" pitchFamily="2" charset="0"/>
              </a:rPr>
              <a:t>graph, </a:t>
            </a:r>
            <a:r>
              <a:rPr lang="en-US" b="0" i="0" dirty="0">
                <a:solidFill>
                  <a:srgbClr val="273239"/>
                </a:solidFill>
                <a:effectLst/>
                <a:highlight>
                  <a:srgbClr val="FFFFFF"/>
                </a:highlight>
                <a:latin typeface="Nunito" pitchFamily="2" charset="0"/>
              </a:rPr>
              <a:t>containing the start node S and the goal node G.</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A </a:t>
            </a:r>
            <a:r>
              <a:rPr lang="en-US" b="1" i="0" dirty="0">
                <a:solidFill>
                  <a:srgbClr val="273239"/>
                </a:solidFill>
                <a:effectLst/>
                <a:highlight>
                  <a:srgbClr val="FFFFFF"/>
                </a:highlight>
                <a:latin typeface="Nunito" pitchFamily="2" charset="0"/>
              </a:rPr>
              <a:t>strategy, </a:t>
            </a:r>
            <a:r>
              <a:rPr lang="en-US" b="0" i="0" dirty="0">
                <a:solidFill>
                  <a:srgbClr val="273239"/>
                </a:solidFill>
                <a:effectLst/>
                <a:highlight>
                  <a:srgbClr val="FFFFFF"/>
                </a:highlight>
                <a:latin typeface="Nunito" pitchFamily="2" charset="0"/>
              </a:rPr>
              <a:t>describing the manner in which the graph will be traversed to get to G.</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A </a:t>
            </a:r>
            <a:r>
              <a:rPr lang="en-US" b="1" i="0" dirty="0">
                <a:solidFill>
                  <a:srgbClr val="273239"/>
                </a:solidFill>
                <a:effectLst/>
                <a:highlight>
                  <a:srgbClr val="FFFFFF"/>
                </a:highlight>
                <a:latin typeface="Nunito" pitchFamily="2" charset="0"/>
              </a:rPr>
              <a:t>fringe, </a:t>
            </a:r>
            <a:r>
              <a:rPr lang="en-US" b="0" i="0" dirty="0">
                <a:solidFill>
                  <a:srgbClr val="273239"/>
                </a:solidFill>
                <a:effectLst/>
                <a:highlight>
                  <a:srgbClr val="FFFFFF"/>
                </a:highlight>
                <a:latin typeface="Nunito" pitchFamily="2" charset="0"/>
              </a:rPr>
              <a:t>which is a data structure used to store all the possible states (nodes) that you can go from the current states.</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A </a:t>
            </a:r>
            <a:r>
              <a:rPr lang="en-US" b="1" i="0" dirty="0">
                <a:solidFill>
                  <a:srgbClr val="273239"/>
                </a:solidFill>
                <a:effectLst/>
                <a:highlight>
                  <a:srgbClr val="FFFFFF"/>
                </a:highlight>
                <a:latin typeface="Nunito" pitchFamily="2" charset="0"/>
              </a:rPr>
              <a:t>tree, </a:t>
            </a:r>
            <a:r>
              <a:rPr lang="en-US" b="0" i="0" dirty="0">
                <a:solidFill>
                  <a:srgbClr val="273239"/>
                </a:solidFill>
                <a:effectLst/>
                <a:highlight>
                  <a:srgbClr val="FFFFFF"/>
                </a:highlight>
                <a:latin typeface="Nunito" pitchFamily="2" charset="0"/>
              </a:rPr>
              <a:t>that results while traversing to the goal node.</a:t>
            </a:r>
          </a:p>
          <a:p>
            <a:pPr algn="l" fontAlgn="base">
              <a:buFont typeface="Arial" panose="020B0604020202020204" pitchFamily="34" charset="0"/>
              <a:buChar char="•"/>
            </a:pPr>
            <a:r>
              <a:rPr lang="en-US" b="0" i="0" dirty="0">
                <a:solidFill>
                  <a:srgbClr val="273239"/>
                </a:solidFill>
                <a:effectLst/>
                <a:highlight>
                  <a:srgbClr val="FFFFFF"/>
                </a:highlight>
                <a:latin typeface="Nunito" pitchFamily="2" charset="0"/>
              </a:rPr>
              <a:t>A solution </a:t>
            </a:r>
            <a:r>
              <a:rPr lang="en-US" b="1" i="0" dirty="0">
                <a:solidFill>
                  <a:srgbClr val="273239"/>
                </a:solidFill>
                <a:effectLst/>
                <a:highlight>
                  <a:srgbClr val="FFFFFF"/>
                </a:highlight>
                <a:latin typeface="Nunito" pitchFamily="2" charset="0"/>
              </a:rPr>
              <a:t>plan, </a:t>
            </a:r>
            <a:r>
              <a:rPr lang="en-US" b="0" i="0" dirty="0">
                <a:solidFill>
                  <a:srgbClr val="273239"/>
                </a:solidFill>
                <a:effectLst/>
                <a:highlight>
                  <a:srgbClr val="FFFFFF"/>
                </a:highlight>
                <a:latin typeface="Nunito" pitchFamily="2" charset="0"/>
              </a:rPr>
              <a:t>which the sequence of nodes from S to G.</a:t>
            </a:r>
          </a:p>
          <a:p>
            <a:endParaRPr lang="en-SG" dirty="0"/>
          </a:p>
        </p:txBody>
      </p:sp>
    </p:spTree>
    <p:extLst>
      <p:ext uri="{BB962C8B-B14F-4D97-AF65-F5344CB8AC3E}">
        <p14:creationId xmlns:p14="http://schemas.microsoft.com/office/powerpoint/2010/main" val="3124593110"/>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View</Template>
  <TotalTime>83</TotalTime>
  <Words>2666</Words>
  <Application>Microsoft Office PowerPoint</Application>
  <PresentationFormat>Widescreen</PresentationFormat>
  <Paragraphs>121</Paragraphs>
  <Slides>24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24</vt:i4>
      </vt:variant>
    </vt:vector>
  </HeadingPairs>
  <TitlesOfParts>
    <vt:vector size="37" baseType="lpstr">
      <vt:lpstr>__Source_Sans_Pro_fa6df0</vt:lpstr>
      <vt:lpstr>Aptos</vt:lpstr>
      <vt:lpstr>Arial</vt:lpstr>
      <vt:lpstr>Calibri</vt:lpstr>
      <vt:lpstr>Century Schoolbook</vt:lpstr>
      <vt:lpstr>erdana</vt:lpstr>
      <vt:lpstr>inter-bold</vt:lpstr>
      <vt:lpstr>inter-regular</vt:lpstr>
      <vt:lpstr>Nunito</vt:lpstr>
      <vt:lpstr>Times New Roman</vt:lpstr>
      <vt:lpstr>Wingdings</vt:lpstr>
      <vt:lpstr>Wingdings 2</vt:lpstr>
      <vt:lpstr>View</vt:lpstr>
      <vt:lpstr>PowerPoint Presentation</vt:lpstr>
      <vt:lpstr>PowerPoint Presentation</vt:lpstr>
      <vt:lpstr>PowerPoint Presentation</vt:lpstr>
      <vt:lpstr>PowerPoint Presentation</vt:lpstr>
      <vt:lpstr>PowerPoint Presentation</vt:lpstr>
      <vt:lpstr>Example of State Space Search</vt:lpstr>
      <vt:lpstr>PowerPoint Presentation</vt:lpstr>
      <vt:lpstr>PowerPoint Presentation</vt:lpstr>
      <vt:lpstr>Uninformed Search Algorithms: </vt:lpstr>
      <vt:lpstr>Informed Search Algorithms: </vt:lpstr>
      <vt:lpstr>Breadth First Search:</vt:lpstr>
      <vt:lpstr>PowerPoint Presentation</vt:lpstr>
      <vt:lpstr>PowerPoint Presentation</vt:lpstr>
      <vt:lpstr>PowerPoint Presentation</vt:lpstr>
      <vt:lpstr>Depth First Search: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Raajokiaa Ritu</dc:creator>
  <cp:lastModifiedBy>Raajokiaa Ritu</cp:lastModifiedBy>
  <cp:revision>7</cp:revision>
  <dcterms:created xsi:type="dcterms:W3CDTF">2024-04-24T14:31:17Z</dcterms:created>
  <dcterms:modified xsi:type="dcterms:W3CDTF">2024-04-28T04:37:03Z</dcterms:modified>
</cp:coreProperties>
</file>

<file path=docProps/thumbnail.jpeg>
</file>